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charts/chart1.xml" ContentType="application/vnd.openxmlformats-officedocument.drawingml.chart+xml"/>
  <Override PartName="/ppt/theme/themeOverride1.xml" ContentType="application/vnd.openxmlformats-officedocument.themeOverride+xml"/>
  <Override PartName="/ppt/embeddings/oleObject4.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8" r:id="rId4"/>
  </p:sldMasterIdLst>
  <p:notesMasterIdLst>
    <p:notesMasterId r:id="rId61"/>
  </p:notesMasterIdLst>
  <p:handoutMasterIdLst>
    <p:handoutMasterId r:id="rId62"/>
  </p:handoutMasterIdLst>
  <p:sldIdLst>
    <p:sldId id="326" r:id="rId5"/>
    <p:sldId id="557" r:id="rId6"/>
    <p:sldId id="694" r:id="rId7"/>
    <p:sldId id="558" r:id="rId8"/>
    <p:sldId id="559" r:id="rId9"/>
    <p:sldId id="664" r:id="rId10"/>
    <p:sldId id="607" r:id="rId11"/>
    <p:sldId id="790" r:id="rId12"/>
    <p:sldId id="821" r:id="rId13"/>
    <p:sldId id="823" r:id="rId14"/>
    <p:sldId id="822" r:id="rId15"/>
    <p:sldId id="824" r:id="rId16"/>
    <p:sldId id="775" r:id="rId17"/>
    <p:sldId id="844" r:id="rId18"/>
    <p:sldId id="728" r:id="rId19"/>
    <p:sldId id="861" r:id="rId20"/>
    <p:sldId id="795" r:id="rId21"/>
    <p:sldId id="788" r:id="rId22"/>
    <p:sldId id="796" r:id="rId23"/>
    <p:sldId id="829" r:id="rId24"/>
    <p:sldId id="740" r:id="rId25"/>
    <p:sldId id="830" r:id="rId26"/>
    <p:sldId id="834" r:id="rId27"/>
    <p:sldId id="847" r:id="rId28"/>
    <p:sldId id="848" r:id="rId29"/>
    <p:sldId id="849" r:id="rId30"/>
    <p:sldId id="831" r:id="rId31"/>
    <p:sldId id="854" r:id="rId32"/>
    <p:sldId id="832" r:id="rId33"/>
    <p:sldId id="836" r:id="rId34"/>
    <p:sldId id="837" r:id="rId35"/>
    <p:sldId id="838" r:id="rId36"/>
    <p:sldId id="840" r:id="rId37"/>
    <p:sldId id="794" r:id="rId38"/>
    <p:sldId id="792" r:id="rId39"/>
    <p:sldId id="865" r:id="rId40"/>
    <p:sldId id="855" r:id="rId41"/>
    <p:sldId id="857" r:id="rId42"/>
    <p:sldId id="858" r:id="rId43"/>
    <p:sldId id="802" r:id="rId44"/>
    <p:sldId id="781" r:id="rId45"/>
    <p:sldId id="867" r:id="rId46"/>
    <p:sldId id="866" r:id="rId47"/>
    <p:sldId id="785" r:id="rId48"/>
    <p:sldId id="786" r:id="rId49"/>
    <p:sldId id="818" r:id="rId50"/>
    <p:sldId id="798" r:id="rId51"/>
    <p:sldId id="819" r:id="rId52"/>
    <p:sldId id="846" r:id="rId53"/>
    <p:sldId id="811" r:id="rId54"/>
    <p:sldId id="797" r:id="rId55"/>
    <p:sldId id="799" r:id="rId56"/>
    <p:sldId id="859" r:id="rId57"/>
    <p:sldId id="860" r:id="rId58"/>
    <p:sldId id="862" r:id="rId59"/>
    <p:sldId id="863"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6AB02"/>
    <a:srgbClr val="66A61E"/>
    <a:srgbClr val="E7298A"/>
    <a:srgbClr val="7570B3"/>
    <a:srgbClr val="D95F02"/>
    <a:srgbClr val="1B9E77"/>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310" autoAdjust="0"/>
    <p:restoredTop sz="94762" autoAdjust="0"/>
  </p:normalViewPr>
  <p:slideViewPr>
    <p:cSldViewPr snapToGrid="0" snapToObjects="1">
      <p:cViewPr>
        <p:scale>
          <a:sx n="90" d="100"/>
          <a:sy n="90" d="100"/>
        </p:scale>
        <p:origin x="-1456" y="-336"/>
      </p:cViewPr>
      <p:guideLst>
        <p:guide orient="horz" pos="1885"/>
        <p:guide orient="horz" pos="758"/>
        <p:guide pos="2860"/>
      </p:guideLst>
    </p:cSldViewPr>
  </p:slideViewPr>
  <p:notesTextViewPr>
    <p:cViewPr>
      <p:scale>
        <a:sx n="100" d="100"/>
        <a:sy n="100" d="100"/>
      </p:scale>
      <p:origin x="0" y="0"/>
    </p:cViewPr>
  </p:notesTextViewPr>
  <p:sorterViewPr>
    <p:cViewPr>
      <p:scale>
        <a:sx n="72" d="100"/>
        <a:sy n="72" d="100"/>
      </p:scale>
      <p:origin x="0" y="26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jlink\Documents\CAMEO-SPMW2\Comparis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919909837659181"/>
          <c:y val="0.0649740176841923"/>
          <c:w val="0.891020950920958"/>
          <c:h val="0.781955986270947"/>
        </c:manualLayout>
      </c:layout>
      <c:barChart>
        <c:barDir val="col"/>
        <c:grouping val="clustered"/>
        <c:varyColors val="0"/>
        <c:ser>
          <c:idx val="0"/>
          <c:order val="0"/>
          <c:tx>
            <c:strRef>
              <c:f>Compare!$C$43</c:f>
              <c:strCache>
                <c:ptCount val="1"/>
                <c:pt idx="0">
                  <c:v>Total System</c:v>
                </c:pt>
              </c:strCache>
            </c:strRef>
          </c:tx>
          <c:invertIfNegative val="0"/>
          <c:cat>
            <c:strRef>
              <c:f>Compare!$B$44:$B$52</c:f>
              <c:strCache>
                <c:ptCount val="9"/>
                <c:pt idx="0">
                  <c:v>Barents Sea</c:v>
                </c:pt>
                <c:pt idx="1">
                  <c:v>Eastern Bering Sea</c:v>
                </c:pt>
                <c:pt idx="2">
                  <c:v>Eastern Scotian Shelf</c:v>
                </c:pt>
                <c:pt idx="3">
                  <c:v>Georges Bank</c:v>
                </c:pt>
                <c:pt idx="4">
                  <c:v>Gulf of Alaska</c:v>
                </c:pt>
                <c:pt idx="5">
                  <c:v>Gulf of Maine</c:v>
                </c:pt>
                <c:pt idx="6">
                  <c:v>Hecate Strait</c:v>
                </c:pt>
                <c:pt idx="7">
                  <c:v>Norwegian Sea</c:v>
                </c:pt>
                <c:pt idx="8">
                  <c:v>Western Scotian Shelf</c:v>
                </c:pt>
              </c:strCache>
            </c:strRef>
          </c:cat>
          <c:val>
            <c:numRef>
              <c:f>Compare!$C$44:$C$52</c:f>
              <c:numCache>
                <c:formatCode>General</c:formatCode>
                <c:ptCount val="9"/>
                <c:pt idx="0">
                  <c:v>2.14</c:v>
                </c:pt>
                <c:pt idx="1">
                  <c:v>4.3</c:v>
                </c:pt>
                <c:pt idx="2">
                  <c:v>1.49</c:v>
                </c:pt>
                <c:pt idx="3">
                  <c:v>2.53</c:v>
                </c:pt>
                <c:pt idx="4">
                  <c:v>1.670000000000001</c:v>
                </c:pt>
                <c:pt idx="5">
                  <c:v>1.91</c:v>
                </c:pt>
                <c:pt idx="6">
                  <c:v>1.3</c:v>
                </c:pt>
                <c:pt idx="7">
                  <c:v>2.309999999999999</c:v>
                </c:pt>
                <c:pt idx="8">
                  <c:v>5.38</c:v>
                </c:pt>
              </c:numCache>
            </c:numRef>
          </c:val>
        </c:ser>
        <c:ser>
          <c:idx val="1"/>
          <c:order val="1"/>
          <c:tx>
            <c:strRef>
              <c:f>Compare!$D$43</c:f>
              <c:strCache>
                <c:ptCount val="1"/>
                <c:pt idx="0">
                  <c:v>Sum Dem-Pel</c:v>
                </c:pt>
              </c:strCache>
            </c:strRef>
          </c:tx>
          <c:invertIfNegative val="0"/>
          <c:cat>
            <c:strRef>
              <c:f>Compare!$B$44:$B$52</c:f>
              <c:strCache>
                <c:ptCount val="9"/>
                <c:pt idx="0">
                  <c:v>Barents Sea</c:v>
                </c:pt>
                <c:pt idx="1">
                  <c:v>Eastern Bering Sea</c:v>
                </c:pt>
                <c:pt idx="2">
                  <c:v>Eastern Scotian Shelf</c:v>
                </c:pt>
                <c:pt idx="3">
                  <c:v>Georges Bank</c:v>
                </c:pt>
                <c:pt idx="4">
                  <c:v>Gulf of Alaska</c:v>
                </c:pt>
                <c:pt idx="5">
                  <c:v>Gulf of Maine</c:v>
                </c:pt>
                <c:pt idx="6">
                  <c:v>Hecate Strait</c:v>
                </c:pt>
                <c:pt idx="7">
                  <c:v>Norwegian Sea</c:v>
                </c:pt>
                <c:pt idx="8">
                  <c:v>Western Scotian Shelf</c:v>
                </c:pt>
              </c:strCache>
            </c:strRef>
          </c:cat>
          <c:val>
            <c:numRef>
              <c:f>Compare!$D$44:$D$52</c:f>
              <c:numCache>
                <c:formatCode>General</c:formatCode>
                <c:ptCount val="9"/>
                <c:pt idx="0">
                  <c:v>3.218699303818703</c:v>
                </c:pt>
                <c:pt idx="1">
                  <c:v>7.309495769322058</c:v>
                </c:pt>
                <c:pt idx="2">
                  <c:v>1.542192567367072</c:v>
                </c:pt>
                <c:pt idx="3">
                  <c:v>6.077145718959377</c:v>
                </c:pt>
                <c:pt idx="4">
                  <c:v>1.906218232711751</c:v>
                </c:pt>
                <c:pt idx="5">
                  <c:v>2.384750715618926</c:v>
                </c:pt>
                <c:pt idx="6">
                  <c:v>2.158366426445998</c:v>
                </c:pt>
                <c:pt idx="7">
                  <c:v>1.711851858541968</c:v>
                </c:pt>
                <c:pt idx="8">
                  <c:v>3.595972620954474</c:v>
                </c:pt>
              </c:numCache>
            </c:numRef>
          </c:val>
        </c:ser>
        <c:ser>
          <c:idx val="2"/>
          <c:order val="2"/>
          <c:tx>
            <c:strRef>
              <c:f>Compare!$E$43</c:f>
              <c:strCache>
                <c:ptCount val="1"/>
                <c:pt idx="0">
                  <c:v>Sum Guild</c:v>
                </c:pt>
              </c:strCache>
            </c:strRef>
          </c:tx>
          <c:spPr>
            <a:solidFill>
              <a:srgbClr val="663300"/>
            </a:solidFill>
          </c:spPr>
          <c:invertIfNegative val="0"/>
          <c:cat>
            <c:strRef>
              <c:f>Compare!$B$44:$B$52</c:f>
              <c:strCache>
                <c:ptCount val="9"/>
                <c:pt idx="0">
                  <c:v>Barents Sea</c:v>
                </c:pt>
                <c:pt idx="1">
                  <c:v>Eastern Bering Sea</c:v>
                </c:pt>
                <c:pt idx="2">
                  <c:v>Eastern Scotian Shelf</c:v>
                </c:pt>
                <c:pt idx="3">
                  <c:v>Georges Bank</c:v>
                </c:pt>
                <c:pt idx="4">
                  <c:v>Gulf of Alaska</c:v>
                </c:pt>
                <c:pt idx="5">
                  <c:v>Gulf of Maine</c:v>
                </c:pt>
                <c:pt idx="6">
                  <c:v>Hecate Strait</c:v>
                </c:pt>
                <c:pt idx="7">
                  <c:v>Norwegian Sea</c:v>
                </c:pt>
                <c:pt idx="8">
                  <c:v>Western Scotian Shelf</c:v>
                </c:pt>
              </c:strCache>
            </c:strRef>
          </c:cat>
          <c:val>
            <c:numRef>
              <c:f>Compare!$E$44:$E$52</c:f>
              <c:numCache>
                <c:formatCode>General</c:formatCode>
                <c:ptCount val="9"/>
                <c:pt idx="0">
                  <c:v>5.131157502705594</c:v>
                </c:pt>
                <c:pt idx="1">
                  <c:v>12.31840843145859</c:v>
                </c:pt>
                <c:pt idx="2">
                  <c:v>3.379806350193657</c:v>
                </c:pt>
                <c:pt idx="3">
                  <c:v>5.879559557888561</c:v>
                </c:pt>
                <c:pt idx="4">
                  <c:v>3.360074627651844</c:v>
                </c:pt>
                <c:pt idx="5">
                  <c:v>4.222329836356105</c:v>
                </c:pt>
                <c:pt idx="6">
                  <c:v>3.508048881368973</c:v>
                </c:pt>
                <c:pt idx="7">
                  <c:v>3.42370371708394</c:v>
                </c:pt>
                <c:pt idx="8">
                  <c:v>6.40066014877865</c:v>
                </c:pt>
              </c:numCache>
            </c:numRef>
          </c:val>
        </c:ser>
        <c:ser>
          <c:idx val="3"/>
          <c:order val="3"/>
          <c:tx>
            <c:strRef>
              <c:f>Compare!$F$43</c:f>
              <c:strCache>
                <c:ptCount val="1"/>
                <c:pt idx="0">
                  <c:v>Sum SS</c:v>
                </c:pt>
              </c:strCache>
            </c:strRef>
          </c:tx>
          <c:invertIfNegative val="0"/>
          <c:cat>
            <c:strRef>
              <c:f>Compare!$B$44:$B$52</c:f>
              <c:strCache>
                <c:ptCount val="9"/>
                <c:pt idx="0">
                  <c:v>Barents Sea</c:v>
                </c:pt>
                <c:pt idx="1">
                  <c:v>Eastern Bering Sea</c:v>
                </c:pt>
                <c:pt idx="2">
                  <c:v>Eastern Scotian Shelf</c:v>
                </c:pt>
                <c:pt idx="3">
                  <c:v>Georges Bank</c:v>
                </c:pt>
                <c:pt idx="4">
                  <c:v>Gulf of Alaska</c:v>
                </c:pt>
                <c:pt idx="5">
                  <c:v>Gulf of Maine</c:v>
                </c:pt>
                <c:pt idx="6">
                  <c:v>Hecate Strait</c:v>
                </c:pt>
                <c:pt idx="7">
                  <c:v>Norwegian Sea</c:v>
                </c:pt>
                <c:pt idx="8">
                  <c:v>Western Scotian Shelf</c:v>
                </c:pt>
              </c:strCache>
            </c:strRef>
          </c:cat>
          <c:val>
            <c:numRef>
              <c:f>Compare!$F$44:$F$52</c:f>
              <c:numCache>
                <c:formatCode>General</c:formatCode>
                <c:ptCount val="9"/>
                <c:pt idx="0">
                  <c:v>4.117334433495441</c:v>
                </c:pt>
                <c:pt idx="1">
                  <c:v>5.349606329567188</c:v>
                </c:pt>
                <c:pt idx="2">
                  <c:v>2.747304875347182</c:v>
                </c:pt>
                <c:pt idx="3">
                  <c:v>8.533426184036065</c:v>
                </c:pt>
                <c:pt idx="4">
                  <c:v>1.773237626238018</c:v>
                </c:pt>
                <c:pt idx="5">
                  <c:v>3.300479405044737</c:v>
                </c:pt>
                <c:pt idx="6">
                  <c:v>2.30752819828048</c:v>
                </c:pt>
                <c:pt idx="7">
                  <c:v>1.819006309397944</c:v>
                </c:pt>
                <c:pt idx="8">
                  <c:v>5.156110028719135</c:v>
                </c:pt>
              </c:numCache>
            </c:numRef>
          </c:val>
        </c:ser>
        <c:dLbls>
          <c:showLegendKey val="0"/>
          <c:showVal val="0"/>
          <c:showCatName val="0"/>
          <c:showSerName val="0"/>
          <c:showPercent val="0"/>
          <c:showBubbleSize val="0"/>
        </c:dLbls>
        <c:gapWidth val="150"/>
        <c:axId val="2119194408"/>
        <c:axId val="2119191224"/>
      </c:barChart>
      <c:catAx>
        <c:axId val="2119194408"/>
        <c:scaling>
          <c:orientation val="minMax"/>
        </c:scaling>
        <c:delete val="0"/>
        <c:axPos val="b"/>
        <c:majorTickMark val="out"/>
        <c:minorTickMark val="none"/>
        <c:tickLblPos val="nextTo"/>
        <c:txPr>
          <a:bodyPr/>
          <a:lstStyle/>
          <a:p>
            <a:pPr>
              <a:defRPr sz="1200"/>
            </a:pPr>
            <a:endParaRPr lang="en-US"/>
          </a:p>
        </c:txPr>
        <c:crossAx val="2119191224"/>
        <c:crosses val="autoZero"/>
        <c:auto val="1"/>
        <c:lblAlgn val="ctr"/>
        <c:lblOffset val="100"/>
        <c:noMultiLvlLbl val="0"/>
      </c:catAx>
      <c:valAx>
        <c:axId val="2119191224"/>
        <c:scaling>
          <c:orientation val="minMax"/>
        </c:scaling>
        <c:delete val="0"/>
        <c:axPos val="l"/>
        <c:title>
          <c:tx>
            <c:rich>
              <a:bodyPr rot="-5400000" vert="horz"/>
              <a:lstStyle/>
              <a:p>
                <a:pPr>
                  <a:defRPr sz="1600"/>
                </a:pPr>
                <a:r>
                  <a:rPr lang="en-US" sz="1600"/>
                  <a:t>MSY</a:t>
                </a:r>
                <a:r>
                  <a:rPr lang="en-US" sz="1600" baseline="0"/>
                  <a:t> km</a:t>
                </a:r>
                <a:r>
                  <a:rPr lang="en-US" sz="1600" baseline="30000"/>
                  <a:t>-2</a:t>
                </a:r>
              </a:p>
            </c:rich>
          </c:tx>
          <c:layout/>
          <c:overlay val="0"/>
        </c:title>
        <c:numFmt formatCode="General" sourceLinked="1"/>
        <c:majorTickMark val="out"/>
        <c:minorTickMark val="none"/>
        <c:tickLblPos val="nextTo"/>
        <c:txPr>
          <a:bodyPr/>
          <a:lstStyle/>
          <a:p>
            <a:pPr>
              <a:defRPr sz="1200"/>
            </a:pPr>
            <a:endParaRPr lang="en-US"/>
          </a:p>
        </c:txPr>
        <c:crossAx val="2119194408"/>
        <c:crosses val="autoZero"/>
        <c:crossBetween val="between"/>
      </c:valAx>
    </c:plotArea>
    <c:legend>
      <c:legendPos val="r"/>
      <c:layout>
        <c:manualLayout>
          <c:xMode val="edge"/>
          <c:yMode val="edge"/>
          <c:x val="0.802472907407224"/>
          <c:y val="0.0199542765487647"/>
          <c:w val="0.149550455129279"/>
          <c:h val="0.334063799717343"/>
        </c:manualLayout>
      </c:layout>
      <c:overlay val="0"/>
      <c:txPr>
        <a:bodyPr/>
        <a:lstStyle/>
        <a:p>
          <a:pPr>
            <a:defRPr sz="1400"/>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3/27/15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3/27/15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25</a:t>
            </a:fld>
            <a:endParaRPr lang="en-GB"/>
          </a:p>
        </p:txBody>
      </p:sp>
      <p:sp>
        <p:nvSpPr>
          <p:cNvPr id="4099" name="Rectangle 1"/>
          <p:cNvSpPr txBox="1">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rPr/>
              <a:t>Conceptual illustration of two size structured communities with trophic interactions resulting in growth and mortality. The pelagic community consists of predators feeding on increasingly larger prey, as they themselves grow larger. Animals in the benthic zone share and compete for the same food: sinking detrital particles that are comprised of phyto‐detritus, faeces and dead animals. See Table 1 for equations.</a:t>
            </a:r>
          </a:p>
          <a:p>
            <a:endParaRPr/>
          </a:p>
          <a:p>
            <a:r>
              <a:rPr lang="en-GB"/>
              <a:t>© 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 LINK ACCOMPANYING THIS ARTICLE. WILEY OR AUTHOR OWNED IMAGES MAY BE USED FOR NON-COMMERCIAL PURPOSES, SUBJECT TO PROPER CITATION OF THE ARTICLE, AUTHOR, AND PUBLISHER.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Changes in community size structure from fishing and climate. Changes in density at size (</a:t>
            </a:r>
            <a:r>
              <a:rPr lang="en-GB" i="1">
                <a:latin typeface="Arial" charset="0"/>
                <a:cs typeface="msgothic" charset="0"/>
              </a:rPr>
              <a:t>a</a:t>
            </a:r>
            <a:r>
              <a:rPr lang="en-GB">
                <a:latin typeface="Arial" charset="0"/>
                <a:cs typeface="msgothic" charset="0"/>
              </a:rPr>
              <a:t>,</a:t>
            </a:r>
            <a:r>
              <a:rPr lang="en-GB" i="1">
                <a:latin typeface="Arial" charset="0"/>
                <a:cs typeface="msgothic" charset="0"/>
              </a:rPr>
              <a:t>c</a:t>
            </a:r>
            <a:r>
              <a:rPr lang="en-GB">
                <a:latin typeface="Arial" charset="0"/>
                <a:cs typeface="msgothic" charset="0"/>
              </a:rPr>
              <a:t>,</a:t>
            </a:r>
            <a:r>
              <a:rPr lang="en-GB" i="1">
                <a:latin typeface="Arial" charset="0"/>
                <a:cs typeface="msgothic" charset="0"/>
              </a:rPr>
              <a:t>e</a:t>
            </a:r>
            <a:r>
              <a:rPr lang="en-GB">
                <a:latin typeface="Arial" charset="0"/>
                <a:cs typeface="msgothic" charset="0"/>
              </a:rPr>
              <a:t>) and relative growth rates at size (</a:t>
            </a:r>
            <a:r>
              <a:rPr lang="en-GB" i="1">
                <a:latin typeface="Arial" charset="0"/>
                <a:cs typeface="msgothic" charset="0"/>
              </a:rPr>
              <a:t>b</a:t>
            </a:r>
            <a:r>
              <a:rPr lang="en-GB">
                <a:latin typeface="Arial" charset="0"/>
                <a:cs typeface="msgothic" charset="0"/>
              </a:rPr>
              <a:t>,</a:t>
            </a:r>
            <a:r>
              <a:rPr lang="en-GB" i="1">
                <a:latin typeface="Arial" charset="0"/>
                <a:cs typeface="msgothic" charset="0"/>
              </a:rPr>
              <a:t>d</a:t>
            </a:r>
            <a:r>
              <a:rPr lang="en-GB">
                <a:latin typeface="Arial" charset="0"/>
                <a:cs typeface="msgothic" charset="0"/>
              </a:rPr>
              <a:t>,</a:t>
            </a:r>
            <a:r>
              <a:rPr lang="en-GB" i="1">
                <a:latin typeface="Arial" charset="0"/>
                <a:cs typeface="msgothic" charset="0"/>
              </a:rPr>
              <a:t>f</a:t>
            </a:r>
            <a:r>
              <a:rPr lang="en-GB">
                <a:latin typeface="Arial" charset="0"/>
                <a:cs typeface="msgothic" charset="0"/>
              </a:rPr>
              <a:t>) relative to unexploited control size spectra for (</a:t>
            </a:r>
            <a:r>
              <a:rPr lang="en-GB" i="1">
                <a:latin typeface="Arial" charset="0"/>
                <a:cs typeface="msgothic" charset="0"/>
              </a:rPr>
              <a:t>a</a:t>
            </a:r>
            <a:r>
              <a:rPr lang="en-GB">
                <a:latin typeface="Arial" charset="0"/>
                <a:cs typeface="msgothic" charset="0"/>
              </a:rPr>
              <a:t>,</a:t>
            </a:r>
            <a:r>
              <a:rPr lang="en-GB" i="1">
                <a:latin typeface="Arial" charset="0"/>
                <a:cs typeface="msgothic" charset="0"/>
              </a:rPr>
              <a:t>b</a:t>
            </a:r>
            <a:r>
              <a:rPr lang="en-GB">
                <a:latin typeface="Arial" charset="0"/>
                <a:cs typeface="msgothic" charset="0"/>
              </a:rPr>
              <a:t>) fishing, (</a:t>
            </a:r>
            <a:r>
              <a:rPr lang="en-GB" i="1">
                <a:latin typeface="Arial" charset="0"/>
                <a:cs typeface="msgothic" charset="0"/>
              </a:rPr>
              <a:t>c</a:t>
            </a:r>
            <a:r>
              <a:rPr lang="en-GB">
                <a:latin typeface="Arial" charset="0"/>
                <a:cs typeface="msgothic" charset="0"/>
              </a:rPr>
              <a:t>,</a:t>
            </a:r>
            <a:r>
              <a:rPr lang="en-GB" i="1">
                <a:latin typeface="Arial" charset="0"/>
                <a:cs typeface="msgothic" charset="0"/>
              </a:rPr>
              <a:t>d</a:t>
            </a:r>
            <a:r>
              <a:rPr lang="en-GB">
                <a:latin typeface="Arial" charset="0"/>
                <a:cs typeface="msgothic" charset="0"/>
              </a:rPr>
              <a:t>) climate and fishing and (</a:t>
            </a:r>
            <a:r>
              <a:rPr lang="en-GB" i="1">
                <a:latin typeface="Arial" charset="0"/>
                <a:cs typeface="msgothic" charset="0"/>
              </a:rPr>
              <a:t>e</a:t>
            </a:r>
            <a:r>
              <a:rPr lang="en-GB">
                <a:latin typeface="Arial" charset="0"/>
                <a:cs typeface="msgothic" charset="0"/>
              </a:rPr>
              <a:t>,</a:t>
            </a:r>
            <a:r>
              <a:rPr lang="en-GB" i="1">
                <a:latin typeface="Arial" charset="0"/>
                <a:cs typeface="msgothic" charset="0"/>
              </a:rPr>
              <a:t>f</a:t>
            </a:r>
            <a:r>
              <a:rPr lang="en-GB">
                <a:latin typeface="Arial" charset="0"/>
                <a:cs typeface="msgothic" charset="0"/>
              </a:rPr>
              <a:t>) climate effects. Results shown are for heavy fishing mortality rates only (0.8 yr</a:t>
            </a:r>
            <a:r>
              <a:rPr lang="en-GB" baseline="33000">
                <a:latin typeface="Arial" charset="0"/>
                <a:cs typeface="msgothic" charset="0"/>
              </a:rPr>
              <a:t>−1</a:t>
            </a:r>
            <a:r>
              <a:rPr lang="en-GB">
                <a:latin typeface="Arial" charset="0"/>
                <a:cs typeface="msgothic" charset="0"/>
              </a:rPr>
              <a:t>). Size spectra were averaged across each of the 11 large regional domains. The domains are ranked in the legend according to fish growth rates (from lowest in the Nordic seas to highest in Bay of Bengal).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Quantify tradeoffs in management performance against a broader range of objectives.</a:t>
            </a:r>
          </a:p>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Examine a  more diverse suite of indicators.</a:t>
            </a:r>
          </a:p>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Linkages to additional models.</a:t>
            </a:r>
          </a:p>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Performance of fisheries policy options under scenarios of global change.</a:t>
            </a:r>
          </a:p>
          <a:p>
            <a:pPr marL="342900" indent="-342900" eaLnBrk="0" fontAlgn="auto" hangingPunct="0">
              <a:lnSpc>
                <a:spcPct val="90000"/>
              </a:lnSpc>
              <a:spcBef>
                <a:spcPts val="2400"/>
              </a:spcBef>
              <a:spcAft>
                <a:spcPts val="0"/>
              </a:spcAft>
              <a:buFontTx/>
              <a:buChar char="•"/>
              <a:defRPr/>
            </a:pPr>
            <a:r>
              <a:rPr lang="en-US" kern="0" dirty="0" smtClean="0">
                <a:ea typeface="Tahoma" pitchFamily="34" charset="0"/>
                <a:cs typeface="Tahoma" pitchFamily="34" charset="0"/>
              </a:rPr>
              <a:t>How to best make use of available data.</a:t>
            </a:r>
          </a:p>
          <a:p>
            <a:pPr fontAlgn="auto">
              <a:spcBef>
                <a:spcPts val="0"/>
              </a:spcBef>
              <a:spcAft>
                <a:spcPts val="0"/>
              </a:spcAft>
              <a:defRPr/>
            </a:pPr>
            <a:endParaRPr lang="en-US" dirty="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B4E838C-7A9C-4843-AD13-106BEEC91796}" type="slidenum">
              <a:rPr lang="en-US"/>
              <a:pPr fontAlgn="base">
                <a:spcBef>
                  <a:spcPct val="0"/>
                </a:spcBef>
                <a:spcAft>
                  <a:spcPct val="0"/>
                </a:spcAft>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3/27/15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3/27/15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3/27/15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3/27/15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3/27/15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3/27/15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604329"/>
            <a:ext cx="8226720" cy="2193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481" y="3935934"/>
            <a:ext cx="8226720" cy="219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370631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3/27/15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3.xml"/><Relationship Id="rId8"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0" r:id="rId1"/>
    <p:sldLayoutId id="2147483686"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3/27/15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4.wmf"/><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4.w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4.wmf"/><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hyperlink" Target="http://onlinelibrary.wiley.com/doi/10.1111/jae.2009.78.issue-1/issuetoc" TargetMode="External"/><Relationship Id="rId6" Type="http://schemas.openxmlformats.org/officeDocument/2006/relationships/hyperlink" Target="http://onlinelibrary.wiley.com/doi/10.1111/j.1365-2656.2008.01466.x/full%23f1" TargetMode="External"/><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32.xml.rels><?xml version="1.0" encoding="UTF-8" standalone="yes"?>
<Relationships xmlns="http://schemas.openxmlformats.org/package/2006/relationships"><Relationship Id="rId11" Type="http://schemas.openxmlformats.org/officeDocument/2006/relationships/image" Target="../media/image44.jpeg"/><Relationship Id="rId12" Type="http://schemas.openxmlformats.org/officeDocument/2006/relationships/image" Target="../media/image45.jpeg"/><Relationship Id="rId13" Type="http://schemas.openxmlformats.org/officeDocument/2006/relationships/image" Target="../media/image46.jpeg"/><Relationship Id="rId14" Type="http://schemas.openxmlformats.org/officeDocument/2006/relationships/image" Target="../media/image47.jpeg"/><Relationship Id="rId15" Type="http://schemas.openxmlformats.org/officeDocument/2006/relationships/image" Target="../media/image48.jpeg"/><Relationship Id="rId16" Type="http://schemas.openxmlformats.org/officeDocument/2006/relationships/image" Target="../media/image49.jpe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hyperlink" Target="http://www.nefsc.noaa.gov/nefsc/publications/" TargetMode="External"/><Relationship Id="rId5" Type="http://schemas.openxmlformats.org/officeDocument/2006/relationships/image" Target="../media/image38.jpeg"/><Relationship Id="rId6" Type="http://schemas.openxmlformats.org/officeDocument/2006/relationships/image" Target="../media/image39.jpeg"/><Relationship Id="rId7" Type="http://schemas.openxmlformats.org/officeDocument/2006/relationships/image" Target="../media/image40.jpeg"/><Relationship Id="rId8" Type="http://schemas.openxmlformats.org/officeDocument/2006/relationships/image" Target="../media/image41.jpeg"/><Relationship Id="rId9" Type="http://schemas.openxmlformats.org/officeDocument/2006/relationships/image" Target="../media/image42.jpeg"/><Relationship Id="rId10" Type="http://schemas.openxmlformats.org/officeDocument/2006/relationships/image" Target="../media/image4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8.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png"/><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6.jpeg"/><Relationship Id="rId3" Type="http://schemas.openxmlformats.org/officeDocument/2006/relationships/image" Target="../media/image6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90481" y="3487606"/>
            <a:ext cx="7596319" cy="2517681"/>
          </a:xfrm>
        </p:spPr>
        <p:txBody>
          <a:bodyPr>
            <a:normAutofit/>
          </a:bodyPr>
          <a:lstStyle/>
          <a:p>
            <a:r>
              <a:rPr lang="en-US" sz="2800" b="1" dirty="0" smtClean="0"/>
              <a:t>Lecture 8</a:t>
            </a:r>
          </a:p>
          <a:p>
            <a:r>
              <a:rPr lang="en-US" sz="2800" b="1" dirty="0" smtClean="0"/>
              <a:t>Aggregate and Ecosystem models</a:t>
            </a:r>
          </a:p>
          <a:p>
            <a:r>
              <a:rPr lang="en-US" sz="2500" dirty="0" err="1" smtClean="0"/>
              <a:t>www.mycourses.umassd.edu</a:t>
            </a:r>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530: Ecosystem Based Fisheries Management</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27 March 2015</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1058333" y="2709333"/>
            <a:ext cx="6745111" cy="404988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Biomass Tradeoffs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pPr marL="0" indent="0">
              <a:buNone/>
            </a:pPr>
            <a:r>
              <a:rPr lang="en-US" dirty="0" smtClean="0"/>
              <a:t>(Brown </a:t>
            </a:r>
            <a:r>
              <a:rPr lang="en-US" dirty="0"/>
              <a:t>et al. 1976, May et al. 1979, </a:t>
            </a:r>
            <a:r>
              <a:rPr lang="en-US" dirty="0" err="1" smtClean="0"/>
              <a:t>Beddington</a:t>
            </a:r>
            <a:r>
              <a:rPr lang="en-US" dirty="0" smtClean="0"/>
              <a:t> 1986, etc.)</a:t>
            </a:r>
            <a:endParaRPr lang="en-US" dirty="0"/>
          </a:p>
          <a:p>
            <a:pPr marL="0" indent="0">
              <a:buNone/>
            </a:pPr>
            <a:endParaRPr lang="en-US" dirty="0" smtClean="0"/>
          </a:p>
          <a:p>
            <a:pPr marL="0" indent="0">
              <a:buNone/>
            </a:pPr>
            <a:r>
              <a:rPr lang="en-US" dirty="0" smtClean="0"/>
              <a:t>“</a:t>
            </a:r>
            <a:r>
              <a:rPr lang="en-US" dirty="0"/>
              <a:t>…the biological objective of ecosystem management must specify the species mix that is desired…”  								</a:t>
            </a:r>
            <a:r>
              <a:rPr lang="en-US" dirty="0" smtClean="0"/>
              <a:t>(Larkin 1996)</a:t>
            </a:r>
            <a:endParaRPr lang="en-US" dirty="0"/>
          </a:p>
        </p:txBody>
      </p:sp>
      <p:graphicFrame>
        <p:nvGraphicFramePr>
          <p:cNvPr id="4" name="Object 13"/>
          <p:cNvGraphicFramePr>
            <a:graphicFrameLocks noChangeAspect="1"/>
          </p:cNvGraphicFramePr>
          <p:nvPr>
            <p:extLst>
              <p:ext uri="{D42A27DB-BD31-4B8C-83A1-F6EECF244321}">
                <p14:modId xmlns:p14="http://schemas.microsoft.com/office/powerpoint/2010/main" val="1596263945"/>
              </p:ext>
            </p:extLst>
          </p:nvPr>
        </p:nvGraphicFramePr>
        <p:xfrm>
          <a:off x="1060439" y="1447800"/>
          <a:ext cx="6819899" cy="1363980"/>
        </p:xfrm>
        <a:graphic>
          <a:graphicData uri="http://schemas.openxmlformats.org/presentationml/2006/ole">
            <mc:AlternateContent xmlns:mc="http://schemas.openxmlformats.org/markup-compatibility/2006">
              <mc:Choice xmlns:v="urn:schemas-microsoft-com:vml" Requires="v">
                <p:oleObj spid="_x0000_s145455" name="Equation" r:id="rId3" imgW="1333440" imgH="266400" progId="Equation.COEE2">
                  <p:embed/>
                </p:oleObj>
              </mc:Choice>
              <mc:Fallback>
                <p:oleObj name="Equation" r:id="rId3" imgW="1333440" imgH="266400" progId="Equation.COEE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39" y="1447800"/>
                        <a:ext cx="6819899" cy="136398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897915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1058333" y="2709333"/>
            <a:ext cx="6745111" cy="404988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Biomass Tradeoffs</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Object 13"/>
          <p:cNvGraphicFramePr>
            <a:graphicFrameLocks noChangeAspect="1"/>
          </p:cNvGraphicFramePr>
          <p:nvPr>
            <p:extLst>
              <p:ext uri="{D42A27DB-BD31-4B8C-83A1-F6EECF244321}">
                <p14:modId xmlns:p14="http://schemas.microsoft.com/office/powerpoint/2010/main" val="2862822015"/>
              </p:ext>
            </p:extLst>
          </p:nvPr>
        </p:nvGraphicFramePr>
        <p:xfrm>
          <a:off x="1060439" y="1447800"/>
          <a:ext cx="6819899" cy="1363980"/>
        </p:xfrm>
        <a:graphic>
          <a:graphicData uri="http://schemas.openxmlformats.org/presentationml/2006/ole">
            <mc:AlternateContent xmlns:mc="http://schemas.openxmlformats.org/markup-compatibility/2006">
              <mc:Choice xmlns:v="urn:schemas-microsoft-com:vml" Requires="v">
                <p:oleObj spid="_x0000_s1071" name="Equation" r:id="rId3" imgW="1333440" imgH="266400" progId="Equation.COEE2">
                  <p:embed/>
                </p:oleObj>
              </mc:Choice>
              <mc:Fallback>
                <p:oleObj name="Equation" r:id="rId3" imgW="1333440" imgH="266400" progId="Equation.COEE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39" y="1447800"/>
                        <a:ext cx="6819899" cy="1363980"/>
                      </a:xfrm>
                      <a:prstGeom prst="rect">
                        <a:avLst/>
                      </a:prstGeom>
                      <a:noFill/>
                      <a:ln>
                        <a:noFill/>
                      </a:ln>
                      <a:effectLst/>
                    </p:spPr>
                  </p:pic>
                </p:oleObj>
              </mc:Fallback>
            </mc:AlternateContent>
          </a:graphicData>
        </a:graphic>
      </p:graphicFrame>
      <p:grpSp>
        <p:nvGrpSpPr>
          <p:cNvPr id="5" name="Group 14"/>
          <p:cNvGrpSpPr>
            <a:grpSpLocks/>
          </p:cNvGrpSpPr>
          <p:nvPr/>
        </p:nvGrpSpPr>
        <p:grpSpPr bwMode="auto">
          <a:xfrm>
            <a:off x="1371601" y="2895601"/>
            <a:ext cx="6175377" cy="3657603"/>
            <a:chOff x="288" y="938"/>
            <a:chExt cx="5232" cy="3382"/>
          </a:xfrm>
        </p:grpSpPr>
        <p:grpSp>
          <p:nvGrpSpPr>
            <p:cNvPr id="6" name="Group 15"/>
            <p:cNvGrpSpPr>
              <a:grpSpLocks/>
            </p:cNvGrpSpPr>
            <p:nvPr/>
          </p:nvGrpSpPr>
          <p:grpSpPr bwMode="auto">
            <a:xfrm>
              <a:off x="606" y="1460"/>
              <a:ext cx="1152" cy="1152"/>
              <a:chOff x="798" y="648"/>
              <a:chExt cx="1152" cy="1152"/>
            </a:xfrm>
          </p:grpSpPr>
          <p:sp>
            <p:nvSpPr>
              <p:cNvPr id="53" name="Arc 16"/>
              <p:cNvSpPr>
                <a:spLocks/>
              </p:cNvSpPr>
              <p:nvPr/>
            </p:nvSpPr>
            <p:spPr bwMode="auto">
              <a:xfrm>
                <a:off x="1368" y="648"/>
                <a:ext cx="175" cy="576"/>
              </a:xfrm>
              <a:custGeom>
                <a:avLst/>
                <a:gdLst>
                  <a:gd name="T0" fmla="*/ 0 w 6577"/>
                  <a:gd name="T1" fmla="*/ 0 h 21600"/>
                  <a:gd name="T2" fmla="*/ 0 w 6577"/>
                  <a:gd name="T3" fmla="*/ 0 h 21600"/>
                  <a:gd name="T4" fmla="*/ 0 w 6577"/>
                  <a:gd name="T5" fmla="*/ 0 h 21600"/>
                  <a:gd name="T6" fmla="*/ 0 60000 65536"/>
                  <a:gd name="T7" fmla="*/ 0 60000 65536"/>
                  <a:gd name="T8" fmla="*/ 0 60000 65536"/>
                  <a:gd name="T9" fmla="*/ 0 w 6577"/>
                  <a:gd name="T10" fmla="*/ 0 h 21600"/>
                  <a:gd name="T11" fmla="*/ 6577 w 6577"/>
                  <a:gd name="T12" fmla="*/ 21600 h 21600"/>
                </a:gdLst>
                <a:ahLst/>
                <a:cxnLst>
                  <a:cxn ang="T6">
                    <a:pos x="T0" y="T1"/>
                  </a:cxn>
                  <a:cxn ang="T7">
                    <a:pos x="T2" y="T3"/>
                  </a:cxn>
                  <a:cxn ang="T8">
                    <a:pos x="T4" y="T5"/>
                  </a:cxn>
                </a:cxnLst>
                <a:rect l="T9" t="T10" r="T11" b="T12"/>
                <a:pathLst>
                  <a:path w="6577" h="21600" fill="none" extrusionOk="0">
                    <a:moveTo>
                      <a:pt x="0" y="1"/>
                    </a:moveTo>
                    <a:cubicBezTo>
                      <a:pt x="74" y="0"/>
                      <a:pt x="149" y="-1"/>
                      <a:pt x="225" y="0"/>
                    </a:cubicBezTo>
                    <a:cubicBezTo>
                      <a:pt x="2378" y="0"/>
                      <a:pt x="4519" y="321"/>
                      <a:pt x="6576" y="955"/>
                    </a:cubicBezTo>
                  </a:path>
                  <a:path w="6577" h="21600" stroke="0" extrusionOk="0">
                    <a:moveTo>
                      <a:pt x="0" y="1"/>
                    </a:moveTo>
                    <a:cubicBezTo>
                      <a:pt x="74" y="0"/>
                      <a:pt x="149" y="-1"/>
                      <a:pt x="225" y="0"/>
                    </a:cubicBezTo>
                    <a:cubicBezTo>
                      <a:pt x="2378" y="0"/>
                      <a:pt x="4519" y="321"/>
                      <a:pt x="6576" y="955"/>
                    </a:cubicBezTo>
                    <a:lnTo>
                      <a:pt x="225" y="21600"/>
                    </a:lnTo>
                    <a:close/>
                  </a:path>
                </a:pathLst>
              </a:custGeom>
              <a:solidFill>
                <a:srgbClr val="E6AB02"/>
              </a:solidFill>
              <a:ln w="9525">
                <a:solidFill>
                  <a:srgbClr val="000000"/>
                </a:solidFill>
                <a:round/>
                <a:headEnd/>
                <a:tailEnd/>
              </a:ln>
            </p:spPr>
            <p:txBody>
              <a:bodyPr/>
              <a:lstStyle/>
              <a:p>
                <a:endParaRPr lang="en-US"/>
              </a:p>
            </p:txBody>
          </p:sp>
          <p:sp>
            <p:nvSpPr>
              <p:cNvPr id="54" name="Arc 17"/>
              <p:cNvSpPr>
                <a:spLocks/>
              </p:cNvSpPr>
              <p:nvPr/>
            </p:nvSpPr>
            <p:spPr bwMode="auto">
              <a:xfrm>
                <a:off x="1374" y="673"/>
                <a:ext cx="576" cy="551"/>
              </a:xfrm>
              <a:custGeom>
                <a:avLst/>
                <a:gdLst>
                  <a:gd name="T0" fmla="*/ 0 w 21599"/>
                  <a:gd name="T1" fmla="*/ 0 h 20645"/>
                  <a:gd name="T2" fmla="*/ 0 w 21599"/>
                  <a:gd name="T3" fmla="*/ 0 h 20645"/>
                  <a:gd name="T4" fmla="*/ 0 w 21599"/>
                  <a:gd name="T5" fmla="*/ 0 h 20645"/>
                  <a:gd name="T6" fmla="*/ 0 60000 65536"/>
                  <a:gd name="T7" fmla="*/ 0 60000 65536"/>
                  <a:gd name="T8" fmla="*/ 0 60000 65536"/>
                  <a:gd name="T9" fmla="*/ 0 w 21599"/>
                  <a:gd name="T10" fmla="*/ 0 h 20645"/>
                  <a:gd name="T11" fmla="*/ 21599 w 21599"/>
                  <a:gd name="T12" fmla="*/ 20645 h 20645"/>
                </a:gdLst>
                <a:ahLst/>
                <a:cxnLst>
                  <a:cxn ang="T6">
                    <a:pos x="T0" y="T1"/>
                  </a:cxn>
                  <a:cxn ang="T7">
                    <a:pos x="T2" y="T3"/>
                  </a:cxn>
                  <a:cxn ang="T8">
                    <a:pos x="T4" y="T5"/>
                  </a:cxn>
                </a:cxnLst>
                <a:rect l="T9" t="T10" r="T11" b="T12"/>
                <a:pathLst>
                  <a:path w="21599" h="20645" fill="none" extrusionOk="0">
                    <a:moveTo>
                      <a:pt x="6351" y="0"/>
                    </a:moveTo>
                    <a:cubicBezTo>
                      <a:pt x="15334" y="2763"/>
                      <a:pt x="21498" y="11017"/>
                      <a:pt x="21598" y="20415"/>
                    </a:cubicBezTo>
                  </a:path>
                  <a:path w="21599" h="20645" stroke="0" extrusionOk="0">
                    <a:moveTo>
                      <a:pt x="6351" y="0"/>
                    </a:moveTo>
                    <a:cubicBezTo>
                      <a:pt x="15334" y="2763"/>
                      <a:pt x="21498" y="11017"/>
                      <a:pt x="21598" y="20415"/>
                    </a:cubicBezTo>
                    <a:lnTo>
                      <a:pt x="0" y="20645"/>
                    </a:lnTo>
                    <a:close/>
                  </a:path>
                </a:pathLst>
              </a:custGeom>
              <a:solidFill>
                <a:srgbClr val="66A61E"/>
              </a:solidFill>
              <a:ln w="9525">
                <a:solidFill>
                  <a:srgbClr val="000000"/>
                </a:solidFill>
                <a:round/>
                <a:headEnd/>
                <a:tailEnd/>
              </a:ln>
            </p:spPr>
            <p:txBody>
              <a:bodyPr/>
              <a:lstStyle/>
              <a:p>
                <a:endParaRPr lang="en-US"/>
              </a:p>
            </p:txBody>
          </p:sp>
          <p:sp>
            <p:nvSpPr>
              <p:cNvPr id="55" name="Arc 18"/>
              <p:cNvSpPr>
                <a:spLocks/>
              </p:cNvSpPr>
              <p:nvPr/>
            </p:nvSpPr>
            <p:spPr bwMode="auto">
              <a:xfrm>
                <a:off x="1374" y="1218"/>
                <a:ext cx="576" cy="556"/>
              </a:xfrm>
              <a:custGeom>
                <a:avLst/>
                <a:gdLst>
                  <a:gd name="T0" fmla="*/ 0 w 21600"/>
                  <a:gd name="T1" fmla="*/ 0 h 20834"/>
                  <a:gd name="T2" fmla="*/ 0 w 21600"/>
                  <a:gd name="T3" fmla="*/ 0 h 20834"/>
                  <a:gd name="T4" fmla="*/ 0 w 21600"/>
                  <a:gd name="T5" fmla="*/ 0 h 20834"/>
                  <a:gd name="T6" fmla="*/ 0 60000 65536"/>
                  <a:gd name="T7" fmla="*/ 0 60000 65536"/>
                  <a:gd name="T8" fmla="*/ 0 60000 65536"/>
                  <a:gd name="T9" fmla="*/ 0 w 21600"/>
                  <a:gd name="T10" fmla="*/ 0 h 20834"/>
                  <a:gd name="T11" fmla="*/ 21600 w 21600"/>
                  <a:gd name="T12" fmla="*/ 20834 h 20834"/>
                </a:gdLst>
                <a:ahLst/>
                <a:cxnLst>
                  <a:cxn ang="T6">
                    <a:pos x="T0" y="T1"/>
                  </a:cxn>
                  <a:cxn ang="T7">
                    <a:pos x="T2" y="T3"/>
                  </a:cxn>
                  <a:cxn ang="T8">
                    <a:pos x="T4" y="T5"/>
                  </a:cxn>
                </a:cxnLst>
                <a:rect l="T9" t="T10" r="T11" b="T12"/>
                <a:pathLst>
                  <a:path w="21600" h="20834" fill="none" extrusionOk="0">
                    <a:moveTo>
                      <a:pt x="21598" y="0"/>
                    </a:moveTo>
                    <a:cubicBezTo>
                      <a:pt x="21599" y="76"/>
                      <a:pt x="21600" y="153"/>
                      <a:pt x="21600" y="230"/>
                    </a:cubicBezTo>
                    <a:cubicBezTo>
                      <a:pt x="21600" y="9662"/>
                      <a:pt x="15479" y="18003"/>
                      <a:pt x="6482" y="20834"/>
                    </a:cubicBezTo>
                  </a:path>
                  <a:path w="21600" h="20834" stroke="0" extrusionOk="0">
                    <a:moveTo>
                      <a:pt x="21598" y="0"/>
                    </a:moveTo>
                    <a:cubicBezTo>
                      <a:pt x="21599" y="76"/>
                      <a:pt x="21600" y="153"/>
                      <a:pt x="21600" y="230"/>
                    </a:cubicBezTo>
                    <a:cubicBezTo>
                      <a:pt x="21600" y="9662"/>
                      <a:pt x="15479" y="18003"/>
                      <a:pt x="6482" y="20834"/>
                    </a:cubicBezTo>
                    <a:lnTo>
                      <a:pt x="0" y="230"/>
                    </a:lnTo>
                    <a:close/>
                  </a:path>
                </a:pathLst>
              </a:custGeom>
              <a:solidFill>
                <a:srgbClr val="E7298A"/>
              </a:solidFill>
              <a:ln w="9525">
                <a:solidFill>
                  <a:srgbClr val="000000"/>
                </a:solidFill>
                <a:round/>
                <a:headEnd/>
                <a:tailEnd/>
              </a:ln>
            </p:spPr>
            <p:txBody>
              <a:bodyPr/>
              <a:lstStyle/>
              <a:p>
                <a:endParaRPr lang="en-US"/>
              </a:p>
            </p:txBody>
          </p:sp>
          <p:sp>
            <p:nvSpPr>
              <p:cNvPr id="56" name="Arc 19"/>
              <p:cNvSpPr>
                <a:spLocks/>
              </p:cNvSpPr>
              <p:nvPr/>
            </p:nvSpPr>
            <p:spPr bwMode="auto">
              <a:xfrm>
                <a:off x="903" y="1224"/>
                <a:ext cx="644" cy="576"/>
              </a:xfrm>
              <a:custGeom>
                <a:avLst/>
                <a:gdLst>
                  <a:gd name="T0" fmla="*/ 0 w 24135"/>
                  <a:gd name="T1" fmla="*/ 0 h 21600"/>
                  <a:gd name="T2" fmla="*/ 0 w 24135"/>
                  <a:gd name="T3" fmla="*/ 0 h 21600"/>
                  <a:gd name="T4" fmla="*/ 0 w 24135"/>
                  <a:gd name="T5" fmla="*/ 0 h 21600"/>
                  <a:gd name="T6" fmla="*/ 0 60000 65536"/>
                  <a:gd name="T7" fmla="*/ 0 60000 65536"/>
                  <a:gd name="T8" fmla="*/ 0 60000 65536"/>
                  <a:gd name="T9" fmla="*/ 0 w 24135"/>
                  <a:gd name="T10" fmla="*/ 0 h 21600"/>
                  <a:gd name="T11" fmla="*/ 24135 w 24135"/>
                  <a:gd name="T12" fmla="*/ 21600 h 21600"/>
                </a:gdLst>
                <a:ahLst/>
                <a:cxnLst>
                  <a:cxn ang="T6">
                    <a:pos x="T0" y="T1"/>
                  </a:cxn>
                  <a:cxn ang="T7">
                    <a:pos x="T2" y="T3"/>
                  </a:cxn>
                  <a:cxn ang="T8">
                    <a:pos x="T4" y="T5"/>
                  </a:cxn>
                </a:cxnLst>
                <a:rect l="T9" t="T10" r="T11" b="T12"/>
                <a:pathLst>
                  <a:path w="24135" h="21600" fill="none" extrusionOk="0">
                    <a:moveTo>
                      <a:pt x="24135" y="20604"/>
                    </a:moveTo>
                    <a:cubicBezTo>
                      <a:pt x="22037" y="21264"/>
                      <a:pt x="19851" y="21599"/>
                      <a:pt x="17653" y="21600"/>
                    </a:cubicBezTo>
                    <a:cubicBezTo>
                      <a:pt x="10630" y="21600"/>
                      <a:pt x="4046" y="18186"/>
                      <a:pt x="-1" y="12447"/>
                    </a:cubicBezTo>
                  </a:path>
                  <a:path w="24135" h="21600" stroke="0" extrusionOk="0">
                    <a:moveTo>
                      <a:pt x="24135" y="20604"/>
                    </a:moveTo>
                    <a:cubicBezTo>
                      <a:pt x="22037" y="21264"/>
                      <a:pt x="19851" y="21599"/>
                      <a:pt x="17653" y="21600"/>
                    </a:cubicBezTo>
                    <a:cubicBezTo>
                      <a:pt x="10630" y="21600"/>
                      <a:pt x="4046" y="18186"/>
                      <a:pt x="-1" y="12447"/>
                    </a:cubicBezTo>
                    <a:lnTo>
                      <a:pt x="17653" y="0"/>
                    </a:lnTo>
                    <a:close/>
                  </a:path>
                </a:pathLst>
              </a:custGeom>
              <a:solidFill>
                <a:srgbClr val="7570B3"/>
              </a:solidFill>
              <a:ln w="9525">
                <a:solidFill>
                  <a:srgbClr val="000000"/>
                </a:solidFill>
                <a:round/>
                <a:headEnd/>
                <a:tailEnd/>
              </a:ln>
            </p:spPr>
            <p:txBody>
              <a:bodyPr/>
              <a:lstStyle/>
              <a:p>
                <a:endParaRPr lang="en-US"/>
              </a:p>
            </p:txBody>
          </p:sp>
          <p:sp>
            <p:nvSpPr>
              <p:cNvPr id="57" name="Arc 20"/>
              <p:cNvSpPr>
                <a:spLocks/>
              </p:cNvSpPr>
              <p:nvPr/>
            </p:nvSpPr>
            <p:spPr bwMode="auto">
              <a:xfrm>
                <a:off x="798" y="884"/>
                <a:ext cx="576" cy="672"/>
              </a:xfrm>
              <a:custGeom>
                <a:avLst/>
                <a:gdLst>
                  <a:gd name="T0" fmla="*/ 0 w 21600"/>
                  <a:gd name="T1" fmla="*/ 0 h 25191"/>
                  <a:gd name="T2" fmla="*/ 0 w 21600"/>
                  <a:gd name="T3" fmla="*/ 0 h 25191"/>
                  <a:gd name="T4" fmla="*/ 0 w 21600"/>
                  <a:gd name="T5" fmla="*/ 0 h 25191"/>
                  <a:gd name="T6" fmla="*/ 0 60000 65536"/>
                  <a:gd name="T7" fmla="*/ 0 60000 65536"/>
                  <a:gd name="T8" fmla="*/ 0 60000 65536"/>
                  <a:gd name="T9" fmla="*/ 0 w 21600"/>
                  <a:gd name="T10" fmla="*/ 0 h 25191"/>
                  <a:gd name="T11" fmla="*/ 21600 w 21600"/>
                  <a:gd name="T12" fmla="*/ 25191 h 25191"/>
                </a:gdLst>
                <a:ahLst/>
                <a:cxnLst>
                  <a:cxn ang="T6">
                    <a:pos x="T0" y="T1"/>
                  </a:cxn>
                  <a:cxn ang="T7">
                    <a:pos x="T2" y="T3"/>
                  </a:cxn>
                  <a:cxn ang="T8">
                    <a:pos x="T4" y="T5"/>
                  </a:cxn>
                </a:cxnLst>
                <a:rect l="T9" t="T10" r="T11" b="T12"/>
                <a:pathLst>
                  <a:path w="21600" h="25191" fill="none" extrusionOk="0">
                    <a:moveTo>
                      <a:pt x="3946" y="25191"/>
                    </a:moveTo>
                    <a:cubicBezTo>
                      <a:pt x="1378" y="21548"/>
                      <a:pt x="0" y="17200"/>
                      <a:pt x="0" y="12744"/>
                    </a:cubicBezTo>
                    <a:cubicBezTo>
                      <a:pt x="-1" y="8162"/>
                      <a:pt x="1456" y="3699"/>
                      <a:pt x="4160" y="0"/>
                    </a:cubicBezTo>
                  </a:path>
                  <a:path w="21600" h="25191" stroke="0" extrusionOk="0">
                    <a:moveTo>
                      <a:pt x="3946" y="25191"/>
                    </a:moveTo>
                    <a:cubicBezTo>
                      <a:pt x="1378" y="21548"/>
                      <a:pt x="0" y="17200"/>
                      <a:pt x="0" y="12744"/>
                    </a:cubicBezTo>
                    <a:cubicBezTo>
                      <a:pt x="-1" y="8162"/>
                      <a:pt x="1456" y="3699"/>
                      <a:pt x="4160" y="0"/>
                    </a:cubicBezTo>
                    <a:lnTo>
                      <a:pt x="21600" y="12744"/>
                    </a:lnTo>
                    <a:close/>
                  </a:path>
                </a:pathLst>
              </a:custGeom>
              <a:solidFill>
                <a:srgbClr val="D95F02"/>
              </a:solidFill>
              <a:ln w="9525">
                <a:solidFill>
                  <a:srgbClr val="000000"/>
                </a:solidFill>
                <a:round/>
                <a:headEnd/>
                <a:tailEnd/>
              </a:ln>
            </p:spPr>
            <p:txBody>
              <a:bodyPr/>
              <a:lstStyle/>
              <a:p>
                <a:endParaRPr lang="en-US"/>
              </a:p>
            </p:txBody>
          </p:sp>
          <p:sp>
            <p:nvSpPr>
              <p:cNvPr id="58" name="Arc 21"/>
              <p:cNvSpPr>
                <a:spLocks/>
              </p:cNvSpPr>
              <p:nvPr/>
            </p:nvSpPr>
            <p:spPr bwMode="auto">
              <a:xfrm>
                <a:off x="909" y="648"/>
                <a:ext cx="465" cy="576"/>
              </a:xfrm>
              <a:custGeom>
                <a:avLst/>
                <a:gdLst>
                  <a:gd name="T0" fmla="*/ 0 w 17440"/>
                  <a:gd name="T1" fmla="*/ 0 h 21599"/>
                  <a:gd name="T2" fmla="*/ 0 w 17440"/>
                  <a:gd name="T3" fmla="*/ 0 h 21599"/>
                  <a:gd name="T4" fmla="*/ 0 w 17440"/>
                  <a:gd name="T5" fmla="*/ 0 h 21599"/>
                  <a:gd name="T6" fmla="*/ 0 60000 65536"/>
                  <a:gd name="T7" fmla="*/ 0 60000 65536"/>
                  <a:gd name="T8" fmla="*/ 0 60000 65536"/>
                  <a:gd name="T9" fmla="*/ 0 w 17440"/>
                  <a:gd name="T10" fmla="*/ 0 h 21599"/>
                  <a:gd name="T11" fmla="*/ 17440 w 17440"/>
                  <a:gd name="T12" fmla="*/ 21599 h 21599"/>
                </a:gdLst>
                <a:ahLst/>
                <a:cxnLst>
                  <a:cxn ang="T6">
                    <a:pos x="T0" y="T1"/>
                  </a:cxn>
                  <a:cxn ang="T7">
                    <a:pos x="T2" y="T3"/>
                  </a:cxn>
                  <a:cxn ang="T8">
                    <a:pos x="T4" y="T5"/>
                  </a:cxn>
                </a:cxnLst>
                <a:rect l="T9" t="T10" r="T11" b="T12"/>
                <a:pathLst>
                  <a:path w="17440" h="21599" fill="none" extrusionOk="0">
                    <a:moveTo>
                      <a:pt x="0" y="8855"/>
                    </a:moveTo>
                    <a:cubicBezTo>
                      <a:pt x="4020" y="3353"/>
                      <a:pt x="10401" y="71"/>
                      <a:pt x="17215" y="0"/>
                    </a:cubicBezTo>
                  </a:path>
                  <a:path w="17440" h="21599" stroke="0" extrusionOk="0">
                    <a:moveTo>
                      <a:pt x="0" y="8855"/>
                    </a:moveTo>
                    <a:cubicBezTo>
                      <a:pt x="4020" y="3353"/>
                      <a:pt x="10401" y="71"/>
                      <a:pt x="17215" y="0"/>
                    </a:cubicBezTo>
                    <a:lnTo>
                      <a:pt x="17440" y="21599"/>
                    </a:lnTo>
                    <a:close/>
                  </a:path>
                </a:pathLst>
              </a:custGeom>
              <a:solidFill>
                <a:srgbClr val="1B9E77"/>
              </a:solidFill>
              <a:ln w="9525">
                <a:solidFill>
                  <a:srgbClr val="000000"/>
                </a:solidFill>
                <a:round/>
                <a:headEnd/>
                <a:tailEnd/>
              </a:ln>
            </p:spPr>
            <p:txBody>
              <a:bodyPr/>
              <a:lstStyle/>
              <a:p>
                <a:endParaRPr lang="en-US"/>
              </a:p>
            </p:txBody>
          </p:sp>
        </p:grpSp>
        <p:sp>
          <p:nvSpPr>
            <p:cNvPr id="7" name="Rectangle 22"/>
            <p:cNvSpPr>
              <a:spLocks noChangeArrowheads="1"/>
            </p:cNvSpPr>
            <p:nvPr/>
          </p:nvSpPr>
          <p:spPr bwMode="auto">
            <a:xfrm>
              <a:off x="288" y="1101"/>
              <a:ext cx="51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dirty="0">
                  <a:solidFill>
                    <a:srgbClr val="1F497D"/>
                  </a:solidFill>
                </a:rPr>
                <a:t>Option 1-</a:t>
              </a:r>
            </a:p>
            <a:p>
              <a:r>
                <a:rPr lang="en-US" sz="1200" b="1" dirty="0">
                  <a:solidFill>
                    <a:srgbClr val="1F497D"/>
                  </a:solidFill>
                </a:rPr>
                <a:t>Balance</a:t>
              </a:r>
              <a:endParaRPr lang="en-US" sz="2800" b="1" dirty="0">
                <a:solidFill>
                  <a:srgbClr val="1F497D"/>
                </a:solidFill>
                <a:latin typeface="Times New Roman" charset="0"/>
              </a:endParaRPr>
            </a:p>
          </p:txBody>
        </p:sp>
        <p:grpSp>
          <p:nvGrpSpPr>
            <p:cNvPr id="8" name="Group 23"/>
            <p:cNvGrpSpPr>
              <a:grpSpLocks/>
            </p:cNvGrpSpPr>
            <p:nvPr/>
          </p:nvGrpSpPr>
          <p:grpSpPr bwMode="auto">
            <a:xfrm>
              <a:off x="4137" y="938"/>
              <a:ext cx="1272" cy="1537"/>
              <a:chOff x="4437" y="240"/>
              <a:chExt cx="1272" cy="1537"/>
            </a:xfrm>
          </p:grpSpPr>
          <p:sp>
            <p:nvSpPr>
              <p:cNvPr id="41" name="Rectangle 24"/>
              <p:cNvSpPr>
                <a:spLocks noChangeArrowheads="1"/>
              </p:cNvSpPr>
              <p:nvPr/>
            </p:nvSpPr>
            <p:spPr bwMode="auto">
              <a:xfrm>
                <a:off x="4437" y="305"/>
                <a:ext cx="96" cy="104"/>
              </a:xfrm>
              <a:prstGeom prst="rect">
                <a:avLst/>
              </a:prstGeom>
              <a:solidFill>
                <a:srgbClr val="E6AB0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 name="Rectangle 25"/>
              <p:cNvSpPr>
                <a:spLocks noChangeArrowheads="1"/>
              </p:cNvSpPr>
              <p:nvPr/>
            </p:nvSpPr>
            <p:spPr bwMode="auto">
              <a:xfrm>
                <a:off x="4568" y="240"/>
                <a:ext cx="53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dirty="0">
                    <a:solidFill>
                      <a:srgbClr val="1F497D"/>
                    </a:solidFill>
                  </a:rPr>
                  <a:t>Mammals</a:t>
                </a:r>
                <a:endParaRPr lang="en-US" sz="3200" dirty="0">
                  <a:solidFill>
                    <a:srgbClr val="1F497D"/>
                  </a:solidFill>
                  <a:latin typeface="Times New Roman" charset="0"/>
                </a:endParaRPr>
              </a:p>
            </p:txBody>
          </p:sp>
          <p:sp>
            <p:nvSpPr>
              <p:cNvPr id="43" name="Rectangle 26"/>
              <p:cNvSpPr>
                <a:spLocks noChangeArrowheads="1"/>
              </p:cNvSpPr>
              <p:nvPr/>
            </p:nvSpPr>
            <p:spPr bwMode="auto">
              <a:xfrm>
                <a:off x="4437" y="578"/>
                <a:ext cx="96" cy="104"/>
              </a:xfrm>
              <a:prstGeom prst="rect">
                <a:avLst/>
              </a:prstGeom>
              <a:solidFill>
                <a:srgbClr val="66A6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 name="Rectangle 27"/>
              <p:cNvSpPr>
                <a:spLocks noChangeArrowheads="1"/>
              </p:cNvSpPr>
              <p:nvPr/>
            </p:nvSpPr>
            <p:spPr bwMode="auto">
              <a:xfrm>
                <a:off x="4568" y="512"/>
                <a:ext cx="80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dirty="0">
                    <a:solidFill>
                      <a:srgbClr val="1F497D"/>
                    </a:solidFill>
                  </a:rPr>
                  <a:t>Elasmobranchs</a:t>
                </a:r>
                <a:endParaRPr lang="en-US" sz="3200" dirty="0">
                  <a:solidFill>
                    <a:srgbClr val="1F497D"/>
                  </a:solidFill>
                  <a:latin typeface="Times New Roman" charset="0"/>
                </a:endParaRPr>
              </a:p>
            </p:txBody>
          </p:sp>
          <p:sp>
            <p:nvSpPr>
              <p:cNvPr id="45" name="Rectangle 28"/>
              <p:cNvSpPr>
                <a:spLocks noChangeArrowheads="1"/>
              </p:cNvSpPr>
              <p:nvPr/>
            </p:nvSpPr>
            <p:spPr bwMode="auto">
              <a:xfrm>
                <a:off x="4437" y="851"/>
                <a:ext cx="96" cy="105"/>
              </a:xfrm>
              <a:prstGeom prst="rect">
                <a:avLst/>
              </a:prstGeom>
              <a:solidFill>
                <a:srgbClr val="E729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6" name="Rectangle 29"/>
              <p:cNvSpPr>
                <a:spLocks noChangeArrowheads="1"/>
              </p:cNvSpPr>
              <p:nvPr/>
            </p:nvSpPr>
            <p:spPr bwMode="auto">
              <a:xfrm>
                <a:off x="4568" y="786"/>
                <a:ext cx="590"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dirty="0" err="1">
                    <a:solidFill>
                      <a:srgbClr val="1F497D"/>
                    </a:solidFill>
                  </a:rPr>
                  <a:t>Groundfish</a:t>
                </a:r>
                <a:endParaRPr lang="en-US" sz="3200" dirty="0">
                  <a:solidFill>
                    <a:srgbClr val="1F497D"/>
                  </a:solidFill>
                  <a:latin typeface="Times New Roman" charset="0"/>
                </a:endParaRPr>
              </a:p>
            </p:txBody>
          </p:sp>
          <p:sp>
            <p:nvSpPr>
              <p:cNvPr id="47" name="Rectangle 30"/>
              <p:cNvSpPr>
                <a:spLocks noChangeArrowheads="1"/>
              </p:cNvSpPr>
              <p:nvPr/>
            </p:nvSpPr>
            <p:spPr bwMode="auto">
              <a:xfrm>
                <a:off x="4437" y="1125"/>
                <a:ext cx="96" cy="104"/>
              </a:xfrm>
              <a:prstGeom prst="rect">
                <a:avLst/>
              </a:prstGeom>
              <a:solidFill>
                <a:srgbClr val="7570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8" name="Rectangle 31"/>
              <p:cNvSpPr>
                <a:spLocks noChangeArrowheads="1"/>
              </p:cNvSpPr>
              <p:nvPr/>
            </p:nvSpPr>
            <p:spPr bwMode="auto">
              <a:xfrm>
                <a:off x="4568" y="1060"/>
                <a:ext cx="42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dirty="0" err="1">
                    <a:solidFill>
                      <a:srgbClr val="1F497D"/>
                    </a:solidFill>
                  </a:rPr>
                  <a:t>Pelagics</a:t>
                </a:r>
                <a:endParaRPr lang="en-US" sz="3200" dirty="0">
                  <a:solidFill>
                    <a:srgbClr val="1F497D"/>
                  </a:solidFill>
                  <a:latin typeface="Times New Roman" charset="0"/>
                </a:endParaRPr>
              </a:p>
            </p:txBody>
          </p:sp>
          <p:sp>
            <p:nvSpPr>
              <p:cNvPr id="49" name="Rectangle 32"/>
              <p:cNvSpPr>
                <a:spLocks noChangeArrowheads="1"/>
              </p:cNvSpPr>
              <p:nvPr/>
            </p:nvSpPr>
            <p:spPr bwMode="auto">
              <a:xfrm>
                <a:off x="4437" y="1398"/>
                <a:ext cx="96" cy="104"/>
              </a:xfrm>
              <a:prstGeom prst="rect">
                <a:avLst/>
              </a:prstGeom>
              <a:solidFill>
                <a:srgbClr val="D95F0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0" name="Rectangle 33"/>
              <p:cNvSpPr>
                <a:spLocks noChangeArrowheads="1"/>
              </p:cNvSpPr>
              <p:nvPr/>
            </p:nvSpPr>
            <p:spPr bwMode="auto">
              <a:xfrm>
                <a:off x="4568" y="1333"/>
                <a:ext cx="114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dirty="0">
                    <a:solidFill>
                      <a:srgbClr val="1F497D"/>
                    </a:solidFill>
                  </a:rPr>
                  <a:t>Decapods &amp; </a:t>
                </a:r>
                <a:r>
                  <a:rPr lang="en-US" sz="1200" dirty="0" err="1">
                    <a:solidFill>
                      <a:srgbClr val="1F497D"/>
                    </a:solidFill>
                  </a:rPr>
                  <a:t>Molluscs</a:t>
                </a:r>
                <a:endParaRPr lang="en-US" sz="3200" dirty="0">
                  <a:solidFill>
                    <a:srgbClr val="1F497D"/>
                  </a:solidFill>
                  <a:latin typeface="Times New Roman" charset="0"/>
                </a:endParaRPr>
              </a:p>
            </p:txBody>
          </p:sp>
          <p:sp>
            <p:nvSpPr>
              <p:cNvPr id="51" name="Rectangle 34"/>
              <p:cNvSpPr>
                <a:spLocks noChangeArrowheads="1"/>
              </p:cNvSpPr>
              <p:nvPr/>
            </p:nvSpPr>
            <p:spPr bwMode="auto">
              <a:xfrm>
                <a:off x="4437" y="1671"/>
                <a:ext cx="96" cy="104"/>
              </a:xfrm>
              <a:prstGeom prst="rect">
                <a:avLst/>
              </a:prstGeom>
              <a:solidFill>
                <a:srgbClr val="1B9E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2" name="Rectangle 35"/>
              <p:cNvSpPr>
                <a:spLocks noChangeArrowheads="1"/>
              </p:cNvSpPr>
              <p:nvPr/>
            </p:nvSpPr>
            <p:spPr bwMode="auto">
              <a:xfrm>
                <a:off x="4567" y="1606"/>
                <a:ext cx="47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dirty="0">
                    <a:solidFill>
                      <a:srgbClr val="1F497D"/>
                    </a:solidFill>
                  </a:rPr>
                  <a:t>Junk Fish</a:t>
                </a:r>
                <a:endParaRPr lang="en-US" sz="3200" dirty="0">
                  <a:solidFill>
                    <a:srgbClr val="1F497D"/>
                  </a:solidFill>
                  <a:latin typeface="Times New Roman" charset="0"/>
                </a:endParaRPr>
              </a:p>
            </p:txBody>
          </p:sp>
        </p:grpSp>
        <p:grpSp>
          <p:nvGrpSpPr>
            <p:cNvPr id="9" name="Group 36"/>
            <p:cNvGrpSpPr>
              <a:grpSpLocks/>
            </p:cNvGrpSpPr>
            <p:nvPr/>
          </p:nvGrpSpPr>
          <p:grpSpPr bwMode="auto">
            <a:xfrm>
              <a:off x="606" y="3162"/>
              <a:ext cx="1158" cy="1158"/>
              <a:chOff x="1224" y="2712"/>
              <a:chExt cx="1158" cy="1158"/>
            </a:xfrm>
          </p:grpSpPr>
          <p:sp>
            <p:nvSpPr>
              <p:cNvPr id="35" name="Arc 37"/>
              <p:cNvSpPr>
                <a:spLocks/>
              </p:cNvSpPr>
              <p:nvPr/>
            </p:nvSpPr>
            <p:spPr bwMode="auto">
              <a:xfrm>
                <a:off x="1800" y="2712"/>
                <a:ext cx="552" cy="579"/>
              </a:xfrm>
              <a:custGeom>
                <a:avLst/>
                <a:gdLst>
                  <a:gd name="T0" fmla="*/ 0 w 20581"/>
                  <a:gd name="T1" fmla="*/ 0 h 21600"/>
                  <a:gd name="T2" fmla="*/ 0 w 20581"/>
                  <a:gd name="T3" fmla="*/ 0 h 21600"/>
                  <a:gd name="T4" fmla="*/ 0 w 20581"/>
                  <a:gd name="T5" fmla="*/ 0 h 21600"/>
                  <a:gd name="T6" fmla="*/ 0 60000 65536"/>
                  <a:gd name="T7" fmla="*/ 0 60000 65536"/>
                  <a:gd name="T8" fmla="*/ 0 60000 65536"/>
                  <a:gd name="T9" fmla="*/ 0 w 20581"/>
                  <a:gd name="T10" fmla="*/ 0 h 21600"/>
                  <a:gd name="T11" fmla="*/ 20581 w 20581"/>
                  <a:gd name="T12" fmla="*/ 21600 h 21600"/>
                </a:gdLst>
                <a:ahLst/>
                <a:cxnLst>
                  <a:cxn ang="T6">
                    <a:pos x="T0" y="T1"/>
                  </a:cxn>
                  <a:cxn ang="T7">
                    <a:pos x="T2" y="T3"/>
                  </a:cxn>
                  <a:cxn ang="T8">
                    <a:pos x="T4" y="T5"/>
                  </a:cxn>
                </a:cxnLst>
                <a:rect l="T9" t="T10" r="T11" b="T12"/>
                <a:pathLst>
                  <a:path w="20581" h="21600" fill="none" extrusionOk="0">
                    <a:moveTo>
                      <a:pt x="0" y="0"/>
                    </a:moveTo>
                    <a:cubicBezTo>
                      <a:pt x="37" y="0"/>
                      <a:pt x="74" y="-1"/>
                      <a:pt x="112" y="0"/>
                    </a:cubicBezTo>
                    <a:cubicBezTo>
                      <a:pt x="9383" y="0"/>
                      <a:pt x="17620" y="5916"/>
                      <a:pt x="20580" y="14702"/>
                    </a:cubicBezTo>
                  </a:path>
                  <a:path w="20581" h="21600" stroke="0" extrusionOk="0">
                    <a:moveTo>
                      <a:pt x="0" y="0"/>
                    </a:moveTo>
                    <a:cubicBezTo>
                      <a:pt x="37" y="0"/>
                      <a:pt x="74" y="-1"/>
                      <a:pt x="112" y="0"/>
                    </a:cubicBezTo>
                    <a:cubicBezTo>
                      <a:pt x="9383" y="0"/>
                      <a:pt x="17620" y="5916"/>
                      <a:pt x="20580" y="14702"/>
                    </a:cubicBezTo>
                    <a:lnTo>
                      <a:pt x="112" y="21600"/>
                    </a:lnTo>
                    <a:close/>
                  </a:path>
                </a:pathLst>
              </a:custGeom>
              <a:solidFill>
                <a:srgbClr val="E6AB02"/>
              </a:solidFill>
              <a:ln w="9525">
                <a:solidFill>
                  <a:srgbClr val="000000"/>
                </a:solidFill>
                <a:round/>
                <a:headEnd/>
                <a:tailEnd/>
              </a:ln>
            </p:spPr>
            <p:txBody>
              <a:bodyPr/>
              <a:lstStyle/>
              <a:p>
                <a:endParaRPr lang="en-US"/>
              </a:p>
            </p:txBody>
          </p:sp>
          <p:sp>
            <p:nvSpPr>
              <p:cNvPr id="36" name="Arc 38"/>
              <p:cNvSpPr>
                <a:spLocks/>
              </p:cNvSpPr>
              <p:nvPr/>
            </p:nvSpPr>
            <p:spPr bwMode="auto">
              <a:xfrm>
                <a:off x="1803" y="3106"/>
                <a:ext cx="579" cy="291"/>
              </a:xfrm>
              <a:custGeom>
                <a:avLst/>
                <a:gdLst>
                  <a:gd name="T0" fmla="*/ 0 w 21600"/>
                  <a:gd name="T1" fmla="*/ 0 h 10872"/>
                  <a:gd name="T2" fmla="*/ 0 w 21600"/>
                  <a:gd name="T3" fmla="*/ 0 h 10872"/>
                  <a:gd name="T4" fmla="*/ 0 w 21600"/>
                  <a:gd name="T5" fmla="*/ 0 h 10872"/>
                  <a:gd name="T6" fmla="*/ 0 60000 65536"/>
                  <a:gd name="T7" fmla="*/ 0 60000 65536"/>
                  <a:gd name="T8" fmla="*/ 0 60000 65536"/>
                  <a:gd name="T9" fmla="*/ 0 w 21600"/>
                  <a:gd name="T10" fmla="*/ 0 h 10872"/>
                  <a:gd name="T11" fmla="*/ 21600 w 21600"/>
                  <a:gd name="T12" fmla="*/ 10872 h 10872"/>
                </a:gdLst>
                <a:ahLst/>
                <a:cxnLst>
                  <a:cxn ang="T6">
                    <a:pos x="T0" y="T1"/>
                  </a:cxn>
                  <a:cxn ang="T7">
                    <a:pos x="T2" y="T3"/>
                  </a:cxn>
                  <a:cxn ang="T8">
                    <a:pos x="T4" y="T5"/>
                  </a:cxn>
                </a:cxnLst>
                <a:rect l="T9" t="T10" r="T11" b="T12"/>
                <a:pathLst>
                  <a:path w="21600" h="10872" fill="none" extrusionOk="0">
                    <a:moveTo>
                      <a:pt x="20468" y="0"/>
                    </a:moveTo>
                    <a:cubicBezTo>
                      <a:pt x="21217" y="2222"/>
                      <a:pt x="21600" y="4552"/>
                      <a:pt x="21600" y="6898"/>
                    </a:cubicBezTo>
                    <a:cubicBezTo>
                      <a:pt x="21600" y="8231"/>
                      <a:pt x="21476" y="9561"/>
                      <a:pt x="21231" y="10872"/>
                    </a:cubicBezTo>
                  </a:path>
                  <a:path w="21600" h="10872" stroke="0" extrusionOk="0">
                    <a:moveTo>
                      <a:pt x="20468" y="0"/>
                    </a:moveTo>
                    <a:cubicBezTo>
                      <a:pt x="21217" y="2222"/>
                      <a:pt x="21600" y="4552"/>
                      <a:pt x="21600" y="6898"/>
                    </a:cubicBezTo>
                    <a:cubicBezTo>
                      <a:pt x="21600" y="8231"/>
                      <a:pt x="21476" y="9561"/>
                      <a:pt x="21231" y="10872"/>
                    </a:cubicBezTo>
                    <a:lnTo>
                      <a:pt x="0" y="6898"/>
                    </a:lnTo>
                    <a:close/>
                  </a:path>
                </a:pathLst>
              </a:custGeom>
              <a:solidFill>
                <a:srgbClr val="66A61E"/>
              </a:solidFill>
              <a:ln w="9525">
                <a:solidFill>
                  <a:srgbClr val="000000"/>
                </a:solidFill>
                <a:round/>
                <a:headEnd/>
                <a:tailEnd/>
              </a:ln>
            </p:spPr>
            <p:txBody>
              <a:bodyPr/>
              <a:lstStyle/>
              <a:p>
                <a:endParaRPr lang="en-US"/>
              </a:p>
            </p:txBody>
          </p:sp>
          <p:sp>
            <p:nvSpPr>
              <p:cNvPr id="37" name="Arc 39"/>
              <p:cNvSpPr>
                <a:spLocks/>
              </p:cNvSpPr>
              <p:nvPr/>
            </p:nvSpPr>
            <p:spPr bwMode="auto">
              <a:xfrm>
                <a:off x="1803" y="3291"/>
                <a:ext cx="569" cy="337"/>
              </a:xfrm>
              <a:custGeom>
                <a:avLst/>
                <a:gdLst>
                  <a:gd name="T0" fmla="*/ 0 w 21231"/>
                  <a:gd name="T1" fmla="*/ 0 h 12576"/>
                  <a:gd name="T2" fmla="*/ 0 w 21231"/>
                  <a:gd name="T3" fmla="*/ 0 h 12576"/>
                  <a:gd name="T4" fmla="*/ 0 w 21231"/>
                  <a:gd name="T5" fmla="*/ 0 h 12576"/>
                  <a:gd name="T6" fmla="*/ 0 60000 65536"/>
                  <a:gd name="T7" fmla="*/ 0 60000 65536"/>
                  <a:gd name="T8" fmla="*/ 0 60000 65536"/>
                  <a:gd name="T9" fmla="*/ 0 w 21231"/>
                  <a:gd name="T10" fmla="*/ 0 h 12576"/>
                  <a:gd name="T11" fmla="*/ 21231 w 21231"/>
                  <a:gd name="T12" fmla="*/ 12576 h 12576"/>
                </a:gdLst>
                <a:ahLst/>
                <a:cxnLst>
                  <a:cxn ang="T6">
                    <a:pos x="T0" y="T1"/>
                  </a:cxn>
                  <a:cxn ang="T7">
                    <a:pos x="T2" y="T3"/>
                  </a:cxn>
                  <a:cxn ang="T8">
                    <a:pos x="T4" y="T5"/>
                  </a:cxn>
                </a:cxnLst>
                <a:rect l="T9" t="T10" r="T11" b="T12"/>
                <a:pathLst>
                  <a:path w="21231" h="12576" fill="none" extrusionOk="0">
                    <a:moveTo>
                      <a:pt x="21231" y="3974"/>
                    </a:moveTo>
                    <a:cubicBezTo>
                      <a:pt x="20650" y="7075"/>
                      <a:pt x="19398" y="10011"/>
                      <a:pt x="17561" y="12576"/>
                    </a:cubicBezTo>
                  </a:path>
                  <a:path w="21231" h="12576" stroke="0" extrusionOk="0">
                    <a:moveTo>
                      <a:pt x="21231" y="3974"/>
                    </a:moveTo>
                    <a:cubicBezTo>
                      <a:pt x="20650" y="7075"/>
                      <a:pt x="19398" y="10011"/>
                      <a:pt x="17561" y="12576"/>
                    </a:cubicBezTo>
                    <a:lnTo>
                      <a:pt x="0" y="0"/>
                    </a:lnTo>
                    <a:close/>
                  </a:path>
                </a:pathLst>
              </a:custGeom>
              <a:solidFill>
                <a:srgbClr val="E7298A"/>
              </a:solidFill>
              <a:ln w="9525">
                <a:solidFill>
                  <a:srgbClr val="000000"/>
                </a:solidFill>
                <a:round/>
                <a:headEnd/>
                <a:tailEnd/>
              </a:ln>
            </p:spPr>
            <p:txBody>
              <a:bodyPr/>
              <a:lstStyle/>
              <a:p>
                <a:endParaRPr lang="en-US"/>
              </a:p>
            </p:txBody>
          </p:sp>
          <p:sp>
            <p:nvSpPr>
              <p:cNvPr id="38" name="Arc 40"/>
              <p:cNvSpPr>
                <a:spLocks/>
              </p:cNvSpPr>
              <p:nvPr/>
            </p:nvSpPr>
            <p:spPr bwMode="auto">
              <a:xfrm>
                <a:off x="1224" y="3108"/>
                <a:ext cx="1050" cy="762"/>
              </a:xfrm>
              <a:custGeom>
                <a:avLst/>
                <a:gdLst>
                  <a:gd name="T0" fmla="*/ 0 w 39161"/>
                  <a:gd name="T1" fmla="*/ 0 h 28431"/>
                  <a:gd name="T2" fmla="*/ 0 w 39161"/>
                  <a:gd name="T3" fmla="*/ 0 h 28431"/>
                  <a:gd name="T4" fmla="*/ 0 w 39161"/>
                  <a:gd name="T5" fmla="*/ 0 h 28431"/>
                  <a:gd name="T6" fmla="*/ 0 60000 65536"/>
                  <a:gd name="T7" fmla="*/ 0 60000 65536"/>
                  <a:gd name="T8" fmla="*/ 0 60000 65536"/>
                  <a:gd name="T9" fmla="*/ 0 w 39161"/>
                  <a:gd name="T10" fmla="*/ 0 h 28431"/>
                  <a:gd name="T11" fmla="*/ 39161 w 39161"/>
                  <a:gd name="T12" fmla="*/ 28431 h 28431"/>
                </a:gdLst>
                <a:ahLst/>
                <a:cxnLst>
                  <a:cxn ang="T6">
                    <a:pos x="T0" y="T1"/>
                  </a:cxn>
                  <a:cxn ang="T7">
                    <a:pos x="T2" y="T3"/>
                  </a:cxn>
                  <a:cxn ang="T8">
                    <a:pos x="T4" y="T5"/>
                  </a:cxn>
                </a:cxnLst>
                <a:rect l="T9" t="T10" r="T11" b="T12"/>
                <a:pathLst>
                  <a:path w="39161" h="28431" fill="none" extrusionOk="0">
                    <a:moveTo>
                      <a:pt x="39161" y="19407"/>
                    </a:moveTo>
                    <a:cubicBezTo>
                      <a:pt x="35105" y="25071"/>
                      <a:pt x="28566" y="28430"/>
                      <a:pt x="21600" y="28431"/>
                    </a:cubicBezTo>
                    <a:cubicBezTo>
                      <a:pt x="9670" y="28431"/>
                      <a:pt x="0" y="18760"/>
                      <a:pt x="0" y="6831"/>
                    </a:cubicBezTo>
                    <a:cubicBezTo>
                      <a:pt x="-1" y="4509"/>
                      <a:pt x="374" y="2202"/>
                      <a:pt x="1108" y="0"/>
                    </a:cubicBezTo>
                  </a:path>
                  <a:path w="39161" h="28431" stroke="0" extrusionOk="0">
                    <a:moveTo>
                      <a:pt x="39161" y="19407"/>
                    </a:moveTo>
                    <a:cubicBezTo>
                      <a:pt x="35105" y="25071"/>
                      <a:pt x="28566" y="28430"/>
                      <a:pt x="21600" y="28431"/>
                    </a:cubicBezTo>
                    <a:cubicBezTo>
                      <a:pt x="9670" y="28431"/>
                      <a:pt x="0" y="18760"/>
                      <a:pt x="0" y="6831"/>
                    </a:cubicBezTo>
                    <a:cubicBezTo>
                      <a:pt x="-1" y="4509"/>
                      <a:pt x="374" y="2202"/>
                      <a:pt x="1108" y="0"/>
                    </a:cubicBezTo>
                    <a:lnTo>
                      <a:pt x="21600" y="6831"/>
                    </a:lnTo>
                    <a:close/>
                  </a:path>
                </a:pathLst>
              </a:custGeom>
              <a:solidFill>
                <a:srgbClr val="7570B3"/>
              </a:solidFill>
              <a:ln w="9525">
                <a:solidFill>
                  <a:srgbClr val="000000"/>
                </a:solidFill>
                <a:round/>
                <a:headEnd/>
                <a:tailEnd/>
              </a:ln>
            </p:spPr>
            <p:txBody>
              <a:bodyPr/>
              <a:lstStyle/>
              <a:p>
                <a:endParaRPr lang="en-US"/>
              </a:p>
            </p:txBody>
          </p:sp>
          <p:sp>
            <p:nvSpPr>
              <p:cNvPr id="39" name="Arc 41"/>
              <p:cNvSpPr>
                <a:spLocks/>
              </p:cNvSpPr>
              <p:nvPr/>
            </p:nvSpPr>
            <p:spPr bwMode="auto">
              <a:xfrm>
                <a:off x="1254" y="2897"/>
                <a:ext cx="549" cy="394"/>
              </a:xfrm>
              <a:custGeom>
                <a:avLst/>
                <a:gdLst>
                  <a:gd name="T0" fmla="*/ 0 w 20492"/>
                  <a:gd name="T1" fmla="*/ 0 h 14702"/>
                  <a:gd name="T2" fmla="*/ 0 w 20492"/>
                  <a:gd name="T3" fmla="*/ 0 h 14702"/>
                  <a:gd name="T4" fmla="*/ 0 w 20492"/>
                  <a:gd name="T5" fmla="*/ 0 h 14702"/>
                  <a:gd name="T6" fmla="*/ 0 60000 65536"/>
                  <a:gd name="T7" fmla="*/ 0 60000 65536"/>
                  <a:gd name="T8" fmla="*/ 0 60000 65536"/>
                  <a:gd name="T9" fmla="*/ 0 w 20492"/>
                  <a:gd name="T10" fmla="*/ 0 h 14702"/>
                  <a:gd name="T11" fmla="*/ 20492 w 20492"/>
                  <a:gd name="T12" fmla="*/ 14702 h 14702"/>
                </a:gdLst>
                <a:ahLst/>
                <a:cxnLst>
                  <a:cxn ang="T6">
                    <a:pos x="T0" y="T1"/>
                  </a:cxn>
                  <a:cxn ang="T7">
                    <a:pos x="T2" y="T3"/>
                  </a:cxn>
                  <a:cxn ang="T8">
                    <a:pos x="T4" y="T5"/>
                  </a:cxn>
                </a:cxnLst>
                <a:rect l="T9" t="T10" r="T11" b="T12"/>
                <a:pathLst>
                  <a:path w="20492" h="14702" fill="none" extrusionOk="0">
                    <a:moveTo>
                      <a:pt x="0" y="7871"/>
                    </a:moveTo>
                    <a:cubicBezTo>
                      <a:pt x="976" y="4944"/>
                      <a:pt x="2567" y="2260"/>
                      <a:pt x="4667" y="-1"/>
                    </a:cubicBezTo>
                  </a:path>
                  <a:path w="20492" h="14702" stroke="0" extrusionOk="0">
                    <a:moveTo>
                      <a:pt x="0" y="7871"/>
                    </a:moveTo>
                    <a:cubicBezTo>
                      <a:pt x="976" y="4944"/>
                      <a:pt x="2567" y="2260"/>
                      <a:pt x="4667" y="-1"/>
                    </a:cubicBezTo>
                    <a:lnTo>
                      <a:pt x="20492" y="14702"/>
                    </a:lnTo>
                    <a:close/>
                  </a:path>
                </a:pathLst>
              </a:custGeom>
              <a:solidFill>
                <a:srgbClr val="D95F02"/>
              </a:solidFill>
              <a:ln w="9525">
                <a:solidFill>
                  <a:srgbClr val="000000"/>
                </a:solidFill>
                <a:round/>
                <a:headEnd/>
                <a:tailEnd/>
              </a:ln>
            </p:spPr>
            <p:txBody>
              <a:bodyPr/>
              <a:lstStyle/>
              <a:p>
                <a:endParaRPr lang="en-US"/>
              </a:p>
            </p:txBody>
          </p:sp>
          <p:sp>
            <p:nvSpPr>
              <p:cNvPr id="40" name="Arc 42"/>
              <p:cNvSpPr>
                <a:spLocks/>
              </p:cNvSpPr>
              <p:nvPr/>
            </p:nvSpPr>
            <p:spPr bwMode="auto">
              <a:xfrm>
                <a:off x="1379" y="2712"/>
                <a:ext cx="424" cy="579"/>
              </a:xfrm>
              <a:custGeom>
                <a:avLst/>
                <a:gdLst>
                  <a:gd name="T0" fmla="*/ 0 w 15824"/>
                  <a:gd name="T1" fmla="*/ 0 h 21600"/>
                  <a:gd name="T2" fmla="*/ 0 w 15824"/>
                  <a:gd name="T3" fmla="*/ 0 h 21600"/>
                  <a:gd name="T4" fmla="*/ 0 w 15824"/>
                  <a:gd name="T5" fmla="*/ 0 h 21600"/>
                  <a:gd name="T6" fmla="*/ 0 60000 65536"/>
                  <a:gd name="T7" fmla="*/ 0 60000 65536"/>
                  <a:gd name="T8" fmla="*/ 0 60000 65536"/>
                  <a:gd name="T9" fmla="*/ 0 w 15824"/>
                  <a:gd name="T10" fmla="*/ 0 h 21600"/>
                  <a:gd name="T11" fmla="*/ 15824 w 15824"/>
                  <a:gd name="T12" fmla="*/ 21600 h 21600"/>
                </a:gdLst>
                <a:ahLst/>
                <a:cxnLst>
                  <a:cxn ang="T6">
                    <a:pos x="T0" y="T1"/>
                  </a:cxn>
                  <a:cxn ang="T7">
                    <a:pos x="T2" y="T3"/>
                  </a:cxn>
                  <a:cxn ang="T8">
                    <a:pos x="T4" y="T5"/>
                  </a:cxn>
                </a:cxnLst>
                <a:rect l="T9" t="T10" r="T11" b="T12"/>
                <a:pathLst>
                  <a:path w="15824" h="21600" fill="none" extrusionOk="0">
                    <a:moveTo>
                      <a:pt x="-1" y="6897"/>
                    </a:moveTo>
                    <a:cubicBezTo>
                      <a:pt x="4060" y="2527"/>
                      <a:pt x="9746" y="31"/>
                      <a:pt x="15712" y="0"/>
                    </a:cubicBezTo>
                  </a:path>
                  <a:path w="15824" h="21600" stroke="0" extrusionOk="0">
                    <a:moveTo>
                      <a:pt x="-1" y="6897"/>
                    </a:moveTo>
                    <a:cubicBezTo>
                      <a:pt x="4060" y="2527"/>
                      <a:pt x="9746" y="31"/>
                      <a:pt x="15712" y="0"/>
                    </a:cubicBezTo>
                    <a:lnTo>
                      <a:pt x="15824" y="21600"/>
                    </a:lnTo>
                    <a:close/>
                  </a:path>
                </a:pathLst>
              </a:custGeom>
              <a:solidFill>
                <a:srgbClr val="1B9E77"/>
              </a:solidFill>
              <a:ln w="9525">
                <a:solidFill>
                  <a:srgbClr val="000000"/>
                </a:solidFill>
                <a:round/>
                <a:headEnd/>
                <a:tailEnd/>
              </a:ln>
            </p:spPr>
            <p:txBody>
              <a:bodyPr/>
              <a:lstStyle/>
              <a:p>
                <a:endParaRPr lang="en-US"/>
              </a:p>
            </p:txBody>
          </p:sp>
        </p:grpSp>
        <p:sp>
          <p:nvSpPr>
            <p:cNvPr id="10" name="Rectangle 43"/>
            <p:cNvSpPr>
              <a:spLocks noChangeArrowheads="1"/>
            </p:cNvSpPr>
            <p:nvPr/>
          </p:nvSpPr>
          <p:spPr bwMode="auto">
            <a:xfrm>
              <a:off x="288" y="2724"/>
              <a:ext cx="79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dirty="0">
                  <a:solidFill>
                    <a:srgbClr val="1F497D"/>
                  </a:solidFill>
                </a:rPr>
                <a:t>Option 3-</a:t>
              </a:r>
            </a:p>
            <a:p>
              <a:r>
                <a:rPr lang="en-US" sz="1200" b="1" dirty="0">
                  <a:solidFill>
                    <a:srgbClr val="1F497D"/>
                  </a:solidFill>
                </a:rPr>
                <a:t> Whale Hugger</a:t>
              </a:r>
              <a:endParaRPr lang="en-US" sz="2800" b="1" dirty="0">
                <a:solidFill>
                  <a:srgbClr val="1F497D"/>
                </a:solidFill>
                <a:latin typeface="Times New Roman" charset="0"/>
              </a:endParaRPr>
            </a:p>
          </p:txBody>
        </p:sp>
        <p:grpSp>
          <p:nvGrpSpPr>
            <p:cNvPr id="11" name="Group 44"/>
            <p:cNvGrpSpPr>
              <a:grpSpLocks/>
            </p:cNvGrpSpPr>
            <p:nvPr/>
          </p:nvGrpSpPr>
          <p:grpSpPr bwMode="auto">
            <a:xfrm>
              <a:off x="2496" y="1454"/>
              <a:ext cx="1158" cy="1158"/>
              <a:chOff x="1950" y="1698"/>
              <a:chExt cx="1158" cy="1158"/>
            </a:xfrm>
          </p:grpSpPr>
          <p:sp>
            <p:nvSpPr>
              <p:cNvPr id="29" name="Arc 45"/>
              <p:cNvSpPr>
                <a:spLocks/>
              </p:cNvSpPr>
              <p:nvPr/>
            </p:nvSpPr>
            <p:spPr bwMode="auto">
              <a:xfrm>
                <a:off x="2526" y="1698"/>
                <a:ext cx="72" cy="579"/>
              </a:xfrm>
              <a:custGeom>
                <a:avLst/>
                <a:gdLst>
                  <a:gd name="T0" fmla="*/ 0 w 2694"/>
                  <a:gd name="T1" fmla="*/ 0 h 21600"/>
                  <a:gd name="T2" fmla="*/ 0 w 2694"/>
                  <a:gd name="T3" fmla="*/ 0 h 21600"/>
                  <a:gd name="T4" fmla="*/ 0 w 2694"/>
                  <a:gd name="T5" fmla="*/ 0 h 21600"/>
                  <a:gd name="T6" fmla="*/ 0 60000 65536"/>
                  <a:gd name="T7" fmla="*/ 0 60000 65536"/>
                  <a:gd name="T8" fmla="*/ 0 60000 65536"/>
                  <a:gd name="T9" fmla="*/ 0 w 2694"/>
                  <a:gd name="T10" fmla="*/ 0 h 21600"/>
                  <a:gd name="T11" fmla="*/ 2694 w 2694"/>
                  <a:gd name="T12" fmla="*/ 21600 h 21600"/>
                </a:gdLst>
                <a:ahLst/>
                <a:cxnLst>
                  <a:cxn ang="T6">
                    <a:pos x="T0" y="T1"/>
                  </a:cxn>
                  <a:cxn ang="T7">
                    <a:pos x="T2" y="T3"/>
                  </a:cxn>
                  <a:cxn ang="T8">
                    <a:pos x="T4" y="T5"/>
                  </a:cxn>
                </a:cxnLst>
                <a:rect l="T9" t="T10" r="T11" b="T12"/>
                <a:pathLst>
                  <a:path w="2694" h="21600" fill="none" extrusionOk="0">
                    <a:moveTo>
                      <a:pt x="0" y="0"/>
                    </a:moveTo>
                    <a:cubicBezTo>
                      <a:pt x="37" y="0"/>
                      <a:pt x="74" y="-1"/>
                      <a:pt x="112" y="0"/>
                    </a:cubicBezTo>
                    <a:cubicBezTo>
                      <a:pt x="974" y="0"/>
                      <a:pt x="1837" y="51"/>
                      <a:pt x="2694" y="154"/>
                    </a:cubicBezTo>
                  </a:path>
                  <a:path w="2694" h="21600" stroke="0" extrusionOk="0">
                    <a:moveTo>
                      <a:pt x="0" y="0"/>
                    </a:moveTo>
                    <a:cubicBezTo>
                      <a:pt x="37" y="0"/>
                      <a:pt x="74" y="-1"/>
                      <a:pt x="112" y="0"/>
                    </a:cubicBezTo>
                    <a:cubicBezTo>
                      <a:pt x="974" y="0"/>
                      <a:pt x="1837" y="51"/>
                      <a:pt x="2694" y="154"/>
                    </a:cubicBezTo>
                    <a:lnTo>
                      <a:pt x="112" y="21600"/>
                    </a:lnTo>
                    <a:close/>
                  </a:path>
                </a:pathLst>
              </a:custGeom>
              <a:solidFill>
                <a:srgbClr val="E6AB02"/>
              </a:solidFill>
              <a:ln w="9525">
                <a:solidFill>
                  <a:srgbClr val="000000"/>
                </a:solidFill>
                <a:round/>
                <a:headEnd/>
                <a:tailEnd/>
              </a:ln>
            </p:spPr>
            <p:txBody>
              <a:bodyPr/>
              <a:lstStyle/>
              <a:p>
                <a:endParaRPr lang="en-US"/>
              </a:p>
            </p:txBody>
          </p:sp>
          <p:sp>
            <p:nvSpPr>
              <p:cNvPr id="30" name="Arc 46"/>
              <p:cNvSpPr>
                <a:spLocks/>
              </p:cNvSpPr>
              <p:nvPr/>
            </p:nvSpPr>
            <p:spPr bwMode="auto">
              <a:xfrm>
                <a:off x="2529" y="1702"/>
                <a:ext cx="579" cy="912"/>
              </a:xfrm>
              <a:custGeom>
                <a:avLst/>
                <a:gdLst>
                  <a:gd name="T0" fmla="*/ 0 w 21600"/>
                  <a:gd name="T1" fmla="*/ 0 h 34021"/>
                  <a:gd name="T2" fmla="*/ 0 w 21600"/>
                  <a:gd name="T3" fmla="*/ 0 h 34021"/>
                  <a:gd name="T4" fmla="*/ 0 w 21600"/>
                  <a:gd name="T5" fmla="*/ 0 h 34021"/>
                  <a:gd name="T6" fmla="*/ 0 60000 65536"/>
                  <a:gd name="T7" fmla="*/ 0 60000 65536"/>
                  <a:gd name="T8" fmla="*/ 0 60000 65536"/>
                  <a:gd name="T9" fmla="*/ 0 w 21600"/>
                  <a:gd name="T10" fmla="*/ 0 h 34021"/>
                  <a:gd name="T11" fmla="*/ 21600 w 21600"/>
                  <a:gd name="T12" fmla="*/ 34021 h 34021"/>
                </a:gdLst>
                <a:ahLst/>
                <a:cxnLst>
                  <a:cxn ang="T6">
                    <a:pos x="T0" y="T1"/>
                  </a:cxn>
                  <a:cxn ang="T7">
                    <a:pos x="T2" y="T3"/>
                  </a:cxn>
                  <a:cxn ang="T8">
                    <a:pos x="T4" y="T5"/>
                  </a:cxn>
                </a:cxnLst>
                <a:rect l="T9" t="T10" r="T11" b="T12"/>
                <a:pathLst>
                  <a:path w="21600" h="34021" fill="none" extrusionOk="0">
                    <a:moveTo>
                      <a:pt x="2582" y="-1"/>
                    </a:moveTo>
                    <a:cubicBezTo>
                      <a:pt x="13434" y="1306"/>
                      <a:pt x="21600" y="10514"/>
                      <a:pt x="21600" y="21445"/>
                    </a:cubicBezTo>
                    <a:cubicBezTo>
                      <a:pt x="21600" y="25955"/>
                      <a:pt x="20187" y="30353"/>
                      <a:pt x="17561" y="34021"/>
                    </a:cubicBezTo>
                  </a:path>
                  <a:path w="21600" h="34021" stroke="0" extrusionOk="0">
                    <a:moveTo>
                      <a:pt x="2582" y="-1"/>
                    </a:moveTo>
                    <a:cubicBezTo>
                      <a:pt x="13434" y="1306"/>
                      <a:pt x="21600" y="10514"/>
                      <a:pt x="21600" y="21445"/>
                    </a:cubicBezTo>
                    <a:cubicBezTo>
                      <a:pt x="21600" y="25955"/>
                      <a:pt x="20187" y="30353"/>
                      <a:pt x="17561" y="34021"/>
                    </a:cubicBezTo>
                    <a:lnTo>
                      <a:pt x="0" y="21445"/>
                    </a:lnTo>
                    <a:close/>
                  </a:path>
                </a:pathLst>
              </a:custGeom>
              <a:solidFill>
                <a:srgbClr val="66A61E"/>
              </a:solidFill>
              <a:ln w="9525">
                <a:solidFill>
                  <a:srgbClr val="000000"/>
                </a:solidFill>
                <a:round/>
                <a:headEnd/>
                <a:tailEnd/>
              </a:ln>
            </p:spPr>
            <p:txBody>
              <a:bodyPr/>
              <a:lstStyle/>
              <a:p>
                <a:endParaRPr lang="en-US"/>
              </a:p>
            </p:txBody>
          </p:sp>
          <p:sp>
            <p:nvSpPr>
              <p:cNvPr id="31" name="Arc 47"/>
              <p:cNvSpPr>
                <a:spLocks/>
              </p:cNvSpPr>
              <p:nvPr/>
            </p:nvSpPr>
            <p:spPr bwMode="auto">
              <a:xfrm>
                <a:off x="2529" y="2277"/>
                <a:ext cx="471" cy="471"/>
              </a:xfrm>
              <a:custGeom>
                <a:avLst/>
                <a:gdLst>
                  <a:gd name="T0" fmla="*/ 0 w 17561"/>
                  <a:gd name="T1" fmla="*/ 0 h 17561"/>
                  <a:gd name="T2" fmla="*/ 0 w 17561"/>
                  <a:gd name="T3" fmla="*/ 0 h 17561"/>
                  <a:gd name="T4" fmla="*/ 0 w 17561"/>
                  <a:gd name="T5" fmla="*/ 0 h 17561"/>
                  <a:gd name="T6" fmla="*/ 0 60000 65536"/>
                  <a:gd name="T7" fmla="*/ 0 60000 65536"/>
                  <a:gd name="T8" fmla="*/ 0 60000 65536"/>
                  <a:gd name="T9" fmla="*/ 0 w 17561"/>
                  <a:gd name="T10" fmla="*/ 0 h 17561"/>
                  <a:gd name="T11" fmla="*/ 17561 w 17561"/>
                  <a:gd name="T12" fmla="*/ 17561 h 17561"/>
                </a:gdLst>
                <a:ahLst/>
                <a:cxnLst>
                  <a:cxn ang="T6">
                    <a:pos x="T0" y="T1"/>
                  </a:cxn>
                  <a:cxn ang="T7">
                    <a:pos x="T2" y="T3"/>
                  </a:cxn>
                  <a:cxn ang="T8">
                    <a:pos x="T4" y="T5"/>
                  </a:cxn>
                </a:cxnLst>
                <a:rect l="T9" t="T10" r="T11" b="T12"/>
                <a:pathLst>
                  <a:path w="17561" h="17561" fill="none" extrusionOk="0">
                    <a:moveTo>
                      <a:pt x="17561" y="12576"/>
                    </a:moveTo>
                    <a:cubicBezTo>
                      <a:pt x="16183" y="14499"/>
                      <a:pt x="14499" y="16183"/>
                      <a:pt x="12576" y="17561"/>
                    </a:cubicBezTo>
                  </a:path>
                  <a:path w="17561" h="17561" stroke="0" extrusionOk="0">
                    <a:moveTo>
                      <a:pt x="17561" y="12576"/>
                    </a:moveTo>
                    <a:cubicBezTo>
                      <a:pt x="16183" y="14499"/>
                      <a:pt x="14499" y="16183"/>
                      <a:pt x="12576" y="17561"/>
                    </a:cubicBezTo>
                    <a:lnTo>
                      <a:pt x="0" y="0"/>
                    </a:lnTo>
                    <a:close/>
                  </a:path>
                </a:pathLst>
              </a:custGeom>
              <a:solidFill>
                <a:srgbClr val="E7298A"/>
              </a:solidFill>
              <a:ln w="9525">
                <a:solidFill>
                  <a:srgbClr val="000000"/>
                </a:solidFill>
                <a:round/>
                <a:headEnd/>
                <a:tailEnd/>
              </a:ln>
            </p:spPr>
            <p:txBody>
              <a:bodyPr/>
              <a:lstStyle/>
              <a:p>
                <a:endParaRPr lang="en-US"/>
              </a:p>
            </p:txBody>
          </p:sp>
          <p:sp>
            <p:nvSpPr>
              <p:cNvPr id="32" name="Arc 48"/>
              <p:cNvSpPr>
                <a:spLocks/>
              </p:cNvSpPr>
              <p:nvPr/>
            </p:nvSpPr>
            <p:spPr bwMode="auto">
              <a:xfrm>
                <a:off x="1954" y="2277"/>
                <a:ext cx="912" cy="579"/>
              </a:xfrm>
              <a:custGeom>
                <a:avLst/>
                <a:gdLst>
                  <a:gd name="T0" fmla="*/ 0 w 34021"/>
                  <a:gd name="T1" fmla="*/ 0 h 21600"/>
                  <a:gd name="T2" fmla="*/ 0 w 34021"/>
                  <a:gd name="T3" fmla="*/ 0 h 21600"/>
                  <a:gd name="T4" fmla="*/ 0 w 34021"/>
                  <a:gd name="T5" fmla="*/ 0 h 21600"/>
                  <a:gd name="T6" fmla="*/ 0 60000 65536"/>
                  <a:gd name="T7" fmla="*/ 0 60000 65536"/>
                  <a:gd name="T8" fmla="*/ 0 60000 65536"/>
                  <a:gd name="T9" fmla="*/ 0 w 34021"/>
                  <a:gd name="T10" fmla="*/ 0 h 21600"/>
                  <a:gd name="T11" fmla="*/ 34021 w 34021"/>
                  <a:gd name="T12" fmla="*/ 21600 h 21600"/>
                </a:gdLst>
                <a:ahLst/>
                <a:cxnLst>
                  <a:cxn ang="T6">
                    <a:pos x="T0" y="T1"/>
                  </a:cxn>
                  <a:cxn ang="T7">
                    <a:pos x="T2" y="T3"/>
                  </a:cxn>
                  <a:cxn ang="T8">
                    <a:pos x="T4" y="T5"/>
                  </a:cxn>
                </a:cxnLst>
                <a:rect l="T9" t="T10" r="T11" b="T12"/>
                <a:pathLst>
                  <a:path w="34021" h="21600" fill="none" extrusionOk="0">
                    <a:moveTo>
                      <a:pt x="34021" y="17561"/>
                    </a:moveTo>
                    <a:cubicBezTo>
                      <a:pt x="30353" y="20187"/>
                      <a:pt x="25955" y="21599"/>
                      <a:pt x="21445" y="21600"/>
                    </a:cubicBezTo>
                    <a:cubicBezTo>
                      <a:pt x="10514" y="21600"/>
                      <a:pt x="1306" y="13434"/>
                      <a:pt x="-1" y="2582"/>
                    </a:cubicBezTo>
                  </a:path>
                  <a:path w="34021" h="21600" stroke="0" extrusionOk="0">
                    <a:moveTo>
                      <a:pt x="34021" y="17561"/>
                    </a:moveTo>
                    <a:cubicBezTo>
                      <a:pt x="30353" y="20187"/>
                      <a:pt x="25955" y="21599"/>
                      <a:pt x="21445" y="21600"/>
                    </a:cubicBezTo>
                    <a:cubicBezTo>
                      <a:pt x="10514" y="21600"/>
                      <a:pt x="1306" y="13434"/>
                      <a:pt x="-1" y="2582"/>
                    </a:cubicBezTo>
                    <a:lnTo>
                      <a:pt x="21445" y="0"/>
                    </a:lnTo>
                    <a:close/>
                  </a:path>
                </a:pathLst>
              </a:custGeom>
              <a:solidFill>
                <a:srgbClr val="7570B3"/>
              </a:solidFill>
              <a:ln w="9525">
                <a:solidFill>
                  <a:srgbClr val="000000"/>
                </a:solidFill>
                <a:round/>
                <a:headEnd/>
                <a:tailEnd/>
              </a:ln>
            </p:spPr>
            <p:txBody>
              <a:bodyPr/>
              <a:lstStyle/>
              <a:p>
                <a:endParaRPr lang="en-US"/>
              </a:p>
            </p:txBody>
          </p:sp>
          <p:sp>
            <p:nvSpPr>
              <p:cNvPr id="33" name="Arc 49"/>
              <p:cNvSpPr>
                <a:spLocks/>
              </p:cNvSpPr>
              <p:nvPr/>
            </p:nvSpPr>
            <p:spPr bwMode="auto">
              <a:xfrm>
                <a:off x="1950" y="2166"/>
                <a:ext cx="579" cy="180"/>
              </a:xfrm>
              <a:custGeom>
                <a:avLst/>
                <a:gdLst>
                  <a:gd name="T0" fmla="*/ 0 w 21600"/>
                  <a:gd name="T1" fmla="*/ 0 h 6732"/>
                  <a:gd name="T2" fmla="*/ 0 w 21600"/>
                  <a:gd name="T3" fmla="*/ 0 h 6732"/>
                  <a:gd name="T4" fmla="*/ 0 w 21600"/>
                  <a:gd name="T5" fmla="*/ 0 h 6732"/>
                  <a:gd name="T6" fmla="*/ 0 60000 65536"/>
                  <a:gd name="T7" fmla="*/ 0 60000 65536"/>
                  <a:gd name="T8" fmla="*/ 0 60000 65536"/>
                  <a:gd name="T9" fmla="*/ 0 w 21600"/>
                  <a:gd name="T10" fmla="*/ 0 h 6732"/>
                  <a:gd name="T11" fmla="*/ 21600 w 21600"/>
                  <a:gd name="T12" fmla="*/ 6732 h 6732"/>
                </a:gdLst>
                <a:ahLst/>
                <a:cxnLst>
                  <a:cxn ang="T6">
                    <a:pos x="T0" y="T1"/>
                  </a:cxn>
                  <a:cxn ang="T7">
                    <a:pos x="T2" y="T3"/>
                  </a:cxn>
                  <a:cxn ang="T8">
                    <a:pos x="T4" y="T5"/>
                  </a:cxn>
                </a:cxnLst>
                <a:rect l="T9" t="T10" r="T11" b="T12"/>
                <a:pathLst>
                  <a:path w="21600" h="6732" fill="none" extrusionOk="0">
                    <a:moveTo>
                      <a:pt x="154" y="6732"/>
                    </a:moveTo>
                    <a:cubicBezTo>
                      <a:pt x="51" y="5875"/>
                      <a:pt x="0" y="5012"/>
                      <a:pt x="0" y="4150"/>
                    </a:cubicBezTo>
                    <a:cubicBezTo>
                      <a:pt x="-1" y="2756"/>
                      <a:pt x="134" y="1367"/>
                      <a:pt x="402" y="0"/>
                    </a:cubicBezTo>
                  </a:path>
                  <a:path w="21600" h="6732" stroke="0" extrusionOk="0">
                    <a:moveTo>
                      <a:pt x="154" y="6732"/>
                    </a:moveTo>
                    <a:cubicBezTo>
                      <a:pt x="51" y="5875"/>
                      <a:pt x="0" y="5012"/>
                      <a:pt x="0" y="4150"/>
                    </a:cubicBezTo>
                    <a:cubicBezTo>
                      <a:pt x="-1" y="2756"/>
                      <a:pt x="134" y="1367"/>
                      <a:pt x="402" y="0"/>
                    </a:cubicBezTo>
                    <a:lnTo>
                      <a:pt x="21600" y="4150"/>
                    </a:lnTo>
                    <a:close/>
                  </a:path>
                </a:pathLst>
              </a:custGeom>
              <a:solidFill>
                <a:srgbClr val="D95F02"/>
              </a:solidFill>
              <a:ln w="9525">
                <a:solidFill>
                  <a:srgbClr val="000000"/>
                </a:solidFill>
                <a:round/>
                <a:headEnd/>
                <a:tailEnd/>
              </a:ln>
            </p:spPr>
            <p:txBody>
              <a:bodyPr/>
              <a:lstStyle/>
              <a:p>
                <a:endParaRPr lang="en-US"/>
              </a:p>
            </p:txBody>
          </p:sp>
          <p:sp>
            <p:nvSpPr>
              <p:cNvPr id="34" name="Arc 50"/>
              <p:cNvSpPr>
                <a:spLocks/>
              </p:cNvSpPr>
              <p:nvPr/>
            </p:nvSpPr>
            <p:spPr bwMode="auto">
              <a:xfrm>
                <a:off x="1961" y="1698"/>
                <a:ext cx="568" cy="579"/>
              </a:xfrm>
              <a:custGeom>
                <a:avLst/>
                <a:gdLst>
                  <a:gd name="T0" fmla="*/ 0 w 21198"/>
                  <a:gd name="T1" fmla="*/ 0 h 21600"/>
                  <a:gd name="T2" fmla="*/ 0 w 21198"/>
                  <a:gd name="T3" fmla="*/ 0 h 21600"/>
                  <a:gd name="T4" fmla="*/ 0 w 21198"/>
                  <a:gd name="T5" fmla="*/ 0 h 21600"/>
                  <a:gd name="T6" fmla="*/ 0 60000 65536"/>
                  <a:gd name="T7" fmla="*/ 0 60000 65536"/>
                  <a:gd name="T8" fmla="*/ 0 60000 65536"/>
                  <a:gd name="T9" fmla="*/ 0 w 21198"/>
                  <a:gd name="T10" fmla="*/ 0 h 21600"/>
                  <a:gd name="T11" fmla="*/ 21198 w 21198"/>
                  <a:gd name="T12" fmla="*/ 21600 h 21600"/>
                </a:gdLst>
                <a:ahLst/>
                <a:cxnLst>
                  <a:cxn ang="T6">
                    <a:pos x="T0" y="T1"/>
                  </a:cxn>
                  <a:cxn ang="T7">
                    <a:pos x="T2" y="T3"/>
                  </a:cxn>
                  <a:cxn ang="T8">
                    <a:pos x="T4" y="T5"/>
                  </a:cxn>
                </a:cxnLst>
                <a:rect l="T9" t="T10" r="T11" b="T12"/>
                <a:pathLst>
                  <a:path w="21198" h="21600" fill="none" extrusionOk="0">
                    <a:moveTo>
                      <a:pt x="0" y="17450"/>
                    </a:moveTo>
                    <a:cubicBezTo>
                      <a:pt x="1976" y="7354"/>
                      <a:pt x="10798" y="53"/>
                      <a:pt x="21086" y="0"/>
                    </a:cubicBezTo>
                  </a:path>
                  <a:path w="21198" h="21600" stroke="0" extrusionOk="0">
                    <a:moveTo>
                      <a:pt x="0" y="17450"/>
                    </a:moveTo>
                    <a:cubicBezTo>
                      <a:pt x="1976" y="7354"/>
                      <a:pt x="10798" y="53"/>
                      <a:pt x="21086" y="0"/>
                    </a:cubicBezTo>
                    <a:lnTo>
                      <a:pt x="21198" y="21600"/>
                    </a:lnTo>
                    <a:close/>
                  </a:path>
                </a:pathLst>
              </a:custGeom>
              <a:solidFill>
                <a:srgbClr val="1B9E77"/>
              </a:solidFill>
              <a:ln w="9525">
                <a:solidFill>
                  <a:srgbClr val="000000"/>
                </a:solidFill>
                <a:round/>
                <a:headEnd/>
                <a:tailEnd/>
              </a:ln>
            </p:spPr>
            <p:txBody>
              <a:bodyPr/>
              <a:lstStyle/>
              <a:p>
                <a:endParaRPr lang="en-US"/>
              </a:p>
            </p:txBody>
          </p:sp>
        </p:grpSp>
        <p:sp>
          <p:nvSpPr>
            <p:cNvPr id="12" name="Rectangle 51"/>
            <p:cNvSpPr>
              <a:spLocks noChangeArrowheads="1"/>
            </p:cNvSpPr>
            <p:nvPr/>
          </p:nvSpPr>
          <p:spPr bwMode="auto">
            <a:xfrm>
              <a:off x="2304" y="1101"/>
              <a:ext cx="51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dirty="0">
                  <a:solidFill>
                    <a:srgbClr val="1F497D"/>
                  </a:solidFill>
                </a:rPr>
                <a:t>Option 2- </a:t>
              </a:r>
            </a:p>
            <a:p>
              <a:r>
                <a:rPr lang="en-US" sz="1200" b="1" dirty="0">
                  <a:solidFill>
                    <a:srgbClr val="1F497D"/>
                  </a:solidFill>
                </a:rPr>
                <a:t>GB Now</a:t>
              </a:r>
              <a:endParaRPr lang="en-US" sz="2800" b="1" dirty="0">
                <a:solidFill>
                  <a:srgbClr val="1F497D"/>
                </a:solidFill>
                <a:latin typeface="Times New Roman" charset="0"/>
              </a:endParaRPr>
            </a:p>
          </p:txBody>
        </p:sp>
        <p:grpSp>
          <p:nvGrpSpPr>
            <p:cNvPr id="13" name="Group 52"/>
            <p:cNvGrpSpPr>
              <a:grpSpLocks/>
            </p:cNvGrpSpPr>
            <p:nvPr/>
          </p:nvGrpSpPr>
          <p:grpSpPr bwMode="auto">
            <a:xfrm>
              <a:off x="2496" y="3162"/>
              <a:ext cx="1158" cy="1158"/>
              <a:chOff x="2904" y="2664"/>
              <a:chExt cx="1158" cy="1158"/>
            </a:xfrm>
          </p:grpSpPr>
          <p:sp>
            <p:nvSpPr>
              <p:cNvPr id="23" name="Arc 53"/>
              <p:cNvSpPr>
                <a:spLocks/>
              </p:cNvSpPr>
              <p:nvPr/>
            </p:nvSpPr>
            <p:spPr bwMode="auto">
              <a:xfrm>
                <a:off x="3480" y="2664"/>
                <a:ext cx="181" cy="579"/>
              </a:xfrm>
              <a:custGeom>
                <a:avLst/>
                <a:gdLst>
                  <a:gd name="T0" fmla="*/ 0 w 6740"/>
                  <a:gd name="T1" fmla="*/ 0 h 21600"/>
                  <a:gd name="T2" fmla="*/ 0 w 6740"/>
                  <a:gd name="T3" fmla="*/ 0 h 21600"/>
                  <a:gd name="T4" fmla="*/ 0 w 6740"/>
                  <a:gd name="T5" fmla="*/ 0 h 21600"/>
                  <a:gd name="T6" fmla="*/ 0 60000 65536"/>
                  <a:gd name="T7" fmla="*/ 0 60000 65536"/>
                  <a:gd name="T8" fmla="*/ 0 60000 65536"/>
                  <a:gd name="T9" fmla="*/ 0 w 6740"/>
                  <a:gd name="T10" fmla="*/ 0 h 21600"/>
                  <a:gd name="T11" fmla="*/ 6740 w 6740"/>
                  <a:gd name="T12" fmla="*/ 21600 h 21600"/>
                </a:gdLst>
                <a:ahLst/>
                <a:cxnLst>
                  <a:cxn ang="T6">
                    <a:pos x="T0" y="T1"/>
                  </a:cxn>
                  <a:cxn ang="T7">
                    <a:pos x="T2" y="T3"/>
                  </a:cxn>
                  <a:cxn ang="T8">
                    <a:pos x="T4" y="T5"/>
                  </a:cxn>
                </a:cxnLst>
                <a:rect l="T9" t="T10" r="T11" b="T12"/>
                <a:pathLst>
                  <a:path w="6740" h="21600" fill="none" extrusionOk="0">
                    <a:moveTo>
                      <a:pt x="0" y="0"/>
                    </a:moveTo>
                    <a:cubicBezTo>
                      <a:pt x="37" y="0"/>
                      <a:pt x="74" y="-1"/>
                      <a:pt x="112" y="0"/>
                    </a:cubicBezTo>
                    <a:cubicBezTo>
                      <a:pt x="2362" y="0"/>
                      <a:pt x="4598" y="351"/>
                      <a:pt x="6739" y="1042"/>
                    </a:cubicBezTo>
                  </a:path>
                  <a:path w="6740" h="21600" stroke="0" extrusionOk="0">
                    <a:moveTo>
                      <a:pt x="0" y="0"/>
                    </a:moveTo>
                    <a:cubicBezTo>
                      <a:pt x="37" y="0"/>
                      <a:pt x="74" y="-1"/>
                      <a:pt x="112" y="0"/>
                    </a:cubicBezTo>
                    <a:cubicBezTo>
                      <a:pt x="2362" y="0"/>
                      <a:pt x="4598" y="351"/>
                      <a:pt x="6739" y="1042"/>
                    </a:cubicBezTo>
                    <a:lnTo>
                      <a:pt x="112" y="21600"/>
                    </a:lnTo>
                    <a:close/>
                  </a:path>
                </a:pathLst>
              </a:custGeom>
              <a:solidFill>
                <a:srgbClr val="E6AB02"/>
              </a:solidFill>
              <a:ln w="9525">
                <a:solidFill>
                  <a:srgbClr val="000000"/>
                </a:solidFill>
                <a:round/>
                <a:headEnd/>
                <a:tailEnd/>
              </a:ln>
            </p:spPr>
            <p:txBody>
              <a:bodyPr/>
              <a:lstStyle/>
              <a:p>
                <a:endParaRPr lang="en-US"/>
              </a:p>
            </p:txBody>
          </p:sp>
          <p:sp>
            <p:nvSpPr>
              <p:cNvPr id="24" name="Arc 54"/>
              <p:cNvSpPr>
                <a:spLocks/>
              </p:cNvSpPr>
              <p:nvPr/>
            </p:nvSpPr>
            <p:spPr bwMode="auto">
              <a:xfrm>
                <a:off x="3483" y="2692"/>
                <a:ext cx="391" cy="551"/>
              </a:xfrm>
              <a:custGeom>
                <a:avLst/>
                <a:gdLst>
                  <a:gd name="T0" fmla="*/ 0 w 14580"/>
                  <a:gd name="T1" fmla="*/ 0 h 20558"/>
                  <a:gd name="T2" fmla="*/ 0 w 14580"/>
                  <a:gd name="T3" fmla="*/ 0 h 20558"/>
                  <a:gd name="T4" fmla="*/ 0 w 14580"/>
                  <a:gd name="T5" fmla="*/ 0 h 20558"/>
                  <a:gd name="T6" fmla="*/ 0 60000 65536"/>
                  <a:gd name="T7" fmla="*/ 0 60000 65536"/>
                  <a:gd name="T8" fmla="*/ 0 60000 65536"/>
                  <a:gd name="T9" fmla="*/ 0 w 14580"/>
                  <a:gd name="T10" fmla="*/ 0 h 20558"/>
                  <a:gd name="T11" fmla="*/ 14580 w 14580"/>
                  <a:gd name="T12" fmla="*/ 20558 h 20558"/>
                </a:gdLst>
                <a:ahLst/>
                <a:cxnLst>
                  <a:cxn ang="T6">
                    <a:pos x="T0" y="T1"/>
                  </a:cxn>
                  <a:cxn ang="T7">
                    <a:pos x="T2" y="T3"/>
                  </a:cxn>
                  <a:cxn ang="T8">
                    <a:pos x="T4" y="T5"/>
                  </a:cxn>
                </a:cxnLst>
                <a:rect l="T9" t="T10" r="T11" b="T12"/>
                <a:pathLst>
                  <a:path w="14580" h="20558" fill="none" extrusionOk="0">
                    <a:moveTo>
                      <a:pt x="6627" y="0"/>
                    </a:moveTo>
                    <a:cubicBezTo>
                      <a:pt x="9579" y="951"/>
                      <a:pt x="12291" y="2527"/>
                      <a:pt x="14579" y="4621"/>
                    </a:cubicBezTo>
                  </a:path>
                  <a:path w="14580" h="20558" stroke="0" extrusionOk="0">
                    <a:moveTo>
                      <a:pt x="6627" y="0"/>
                    </a:moveTo>
                    <a:cubicBezTo>
                      <a:pt x="9579" y="951"/>
                      <a:pt x="12291" y="2527"/>
                      <a:pt x="14579" y="4621"/>
                    </a:cubicBezTo>
                    <a:lnTo>
                      <a:pt x="0" y="20558"/>
                    </a:lnTo>
                    <a:close/>
                  </a:path>
                </a:pathLst>
              </a:custGeom>
              <a:solidFill>
                <a:srgbClr val="66A61E"/>
              </a:solidFill>
              <a:ln w="9525">
                <a:solidFill>
                  <a:srgbClr val="000000"/>
                </a:solidFill>
                <a:round/>
                <a:headEnd/>
                <a:tailEnd/>
              </a:ln>
            </p:spPr>
            <p:txBody>
              <a:bodyPr/>
              <a:lstStyle/>
              <a:p>
                <a:endParaRPr lang="en-US"/>
              </a:p>
            </p:txBody>
          </p:sp>
          <p:sp>
            <p:nvSpPr>
              <p:cNvPr id="25" name="Arc 55"/>
              <p:cNvSpPr>
                <a:spLocks/>
              </p:cNvSpPr>
              <p:nvPr/>
            </p:nvSpPr>
            <p:spPr bwMode="auto">
              <a:xfrm>
                <a:off x="3483" y="2816"/>
                <a:ext cx="579" cy="821"/>
              </a:xfrm>
              <a:custGeom>
                <a:avLst/>
                <a:gdLst>
                  <a:gd name="T0" fmla="*/ 0 w 21600"/>
                  <a:gd name="T1" fmla="*/ 0 h 30630"/>
                  <a:gd name="T2" fmla="*/ 0 w 21600"/>
                  <a:gd name="T3" fmla="*/ 0 h 30630"/>
                  <a:gd name="T4" fmla="*/ 0 w 21600"/>
                  <a:gd name="T5" fmla="*/ 0 h 30630"/>
                  <a:gd name="T6" fmla="*/ 0 60000 65536"/>
                  <a:gd name="T7" fmla="*/ 0 60000 65536"/>
                  <a:gd name="T8" fmla="*/ 0 60000 65536"/>
                  <a:gd name="T9" fmla="*/ 0 w 21600"/>
                  <a:gd name="T10" fmla="*/ 0 h 30630"/>
                  <a:gd name="T11" fmla="*/ 21600 w 21600"/>
                  <a:gd name="T12" fmla="*/ 30630 h 30630"/>
                </a:gdLst>
                <a:ahLst/>
                <a:cxnLst>
                  <a:cxn ang="T6">
                    <a:pos x="T0" y="T1"/>
                  </a:cxn>
                  <a:cxn ang="T7">
                    <a:pos x="T2" y="T3"/>
                  </a:cxn>
                  <a:cxn ang="T8">
                    <a:pos x="T4" y="T5"/>
                  </a:cxn>
                </a:cxnLst>
                <a:rect l="T9" t="T10" r="T11" b="T12"/>
                <a:pathLst>
                  <a:path w="21600" h="30630" fill="none" extrusionOk="0">
                    <a:moveTo>
                      <a:pt x="14579" y="0"/>
                    </a:moveTo>
                    <a:cubicBezTo>
                      <a:pt x="19052" y="4091"/>
                      <a:pt x="21600" y="9874"/>
                      <a:pt x="21600" y="15937"/>
                    </a:cubicBezTo>
                    <a:cubicBezTo>
                      <a:pt x="21600" y="21387"/>
                      <a:pt x="19539" y="26635"/>
                      <a:pt x="15832" y="30630"/>
                    </a:cubicBezTo>
                  </a:path>
                  <a:path w="21600" h="30630" stroke="0" extrusionOk="0">
                    <a:moveTo>
                      <a:pt x="14579" y="0"/>
                    </a:moveTo>
                    <a:cubicBezTo>
                      <a:pt x="19052" y="4091"/>
                      <a:pt x="21600" y="9874"/>
                      <a:pt x="21600" y="15937"/>
                    </a:cubicBezTo>
                    <a:cubicBezTo>
                      <a:pt x="21600" y="21387"/>
                      <a:pt x="19539" y="26635"/>
                      <a:pt x="15832" y="30630"/>
                    </a:cubicBezTo>
                    <a:lnTo>
                      <a:pt x="0" y="15937"/>
                    </a:lnTo>
                    <a:close/>
                  </a:path>
                </a:pathLst>
              </a:custGeom>
              <a:solidFill>
                <a:srgbClr val="E7298A"/>
              </a:solidFill>
              <a:ln w="9525">
                <a:solidFill>
                  <a:srgbClr val="000000"/>
                </a:solidFill>
                <a:round/>
                <a:headEnd/>
                <a:tailEnd/>
              </a:ln>
            </p:spPr>
            <p:txBody>
              <a:bodyPr/>
              <a:lstStyle/>
              <a:p>
                <a:endParaRPr lang="en-US"/>
              </a:p>
            </p:txBody>
          </p:sp>
          <p:sp>
            <p:nvSpPr>
              <p:cNvPr id="26" name="Arc 56"/>
              <p:cNvSpPr>
                <a:spLocks/>
              </p:cNvSpPr>
              <p:nvPr/>
            </p:nvSpPr>
            <p:spPr bwMode="auto">
              <a:xfrm>
                <a:off x="3483" y="3243"/>
                <a:ext cx="424" cy="550"/>
              </a:xfrm>
              <a:custGeom>
                <a:avLst/>
                <a:gdLst>
                  <a:gd name="T0" fmla="*/ 0 w 15832"/>
                  <a:gd name="T1" fmla="*/ 0 h 20536"/>
                  <a:gd name="T2" fmla="*/ 0 w 15832"/>
                  <a:gd name="T3" fmla="*/ 0 h 20536"/>
                  <a:gd name="T4" fmla="*/ 0 w 15832"/>
                  <a:gd name="T5" fmla="*/ 0 h 20536"/>
                  <a:gd name="T6" fmla="*/ 0 60000 65536"/>
                  <a:gd name="T7" fmla="*/ 0 60000 65536"/>
                  <a:gd name="T8" fmla="*/ 0 60000 65536"/>
                  <a:gd name="T9" fmla="*/ 0 w 15832"/>
                  <a:gd name="T10" fmla="*/ 0 h 20536"/>
                  <a:gd name="T11" fmla="*/ 15832 w 15832"/>
                  <a:gd name="T12" fmla="*/ 20536 h 20536"/>
                </a:gdLst>
                <a:ahLst/>
                <a:cxnLst>
                  <a:cxn ang="T6">
                    <a:pos x="T0" y="T1"/>
                  </a:cxn>
                  <a:cxn ang="T7">
                    <a:pos x="T2" y="T3"/>
                  </a:cxn>
                  <a:cxn ang="T8">
                    <a:pos x="T4" y="T5"/>
                  </a:cxn>
                </a:cxnLst>
                <a:rect l="T9" t="T10" r="T11" b="T12"/>
                <a:pathLst>
                  <a:path w="15832" h="20536" fill="none" extrusionOk="0">
                    <a:moveTo>
                      <a:pt x="15832" y="14693"/>
                    </a:moveTo>
                    <a:cubicBezTo>
                      <a:pt x="13332" y="17386"/>
                      <a:pt x="10187" y="19397"/>
                      <a:pt x="6694" y="20536"/>
                    </a:cubicBezTo>
                  </a:path>
                  <a:path w="15832" h="20536" stroke="0" extrusionOk="0">
                    <a:moveTo>
                      <a:pt x="15832" y="14693"/>
                    </a:moveTo>
                    <a:cubicBezTo>
                      <a:pt x="13332" y="17386"/>
                      <a:pt x="10187" y="19397"/>
                      <a:pt x="6694" y="20536"/>
                    </a:cubicBezTo>
                    <a:lnTo>
                      <a:pt x="0" y="0"/>
                    </a:lnTo>
                    <a:close/>
                  </a:path>
                </a:pathLst>
              </a:custGeom>
              <a:solidFill>
                <a:srgbClr val="7570B3"/>
              </a:solidFill>
              <a:ln w="9525">
                <a:solidFill>
                  <a:srgbClr val="000000"/>
                </a:solidFill>
                <a:round/>
                <a:headEnd/>
                <a:tailEnd/>
              </a:ln>
            </p:spPr>
            <p:txBody>
              <a:bodyPr/>
              <a:lstStyle/>
              <a:p>
                <a:endParaRPr lang="en-US"/>
              </a:p>
            </p:txBody>
          </p:sp>
          <p:sp>
            <p:nvSpPr>
              <p:cNvPr id="27" name="Arc 57"/>
              <p:cNvSpPr>
                <a:spLocks/>
              </p:cNvSpPr>
              <p:nvPr/>
            </p:nvSpPr>
            <p:spPr bwMode="auto">
              <a:xfrm>
                <a:off x="2904" y="3240"/>
                <a:ext cx="758" cy="582"/>
              </a:xfrm>
              <a:custGeom>
                <a:avLst/>
                <a:gdLst>
                  <a:gd name="T0" fmla="*/ 0 w 28294"/>
                  <a:gd name="T1" fmla="*/ 0 h 21712"/>
                  <a:gd name="T2" fmla="*/ 0 w 28294"/>
                  <a:gd name="T3" fmla="*/ 0 h 21712"/>
                  <a:gd name="T4" fmla="*/ 0 w 28294"/>
                  <a:gd name="T5" fmla="*/ 0 h 21712"/>
                  <a:gd name="T6" fmla="*/ 0 60000 65536"/>
                  <a:gd name="T7" fmla="*/ 0 60000 65536"/>
                  <a:gd name="T8" fmla="*/ 0 60000 65536"/>
                  <a:gd name="T9" fmla="*/ 0 w 28294"/>
                  <a:gd name="T10" fmla="*/ 0 h 21712"/>
                  <a:gd name="T11" fmla="*/ 28294 w 28294"/>
                  <a:gd name="T12" fmla="*/ 21712 h 21712"/>
                </a:gdLst>
                <a:ahLst/>
                <a:cxnLst>
                  <a:cxn ang="T6">
                    <a:pos x="T0" y="T1"/>
                  </a:cxn>
                  <a:cxn ang="T7">
                    <a:pos x="T2" y="T3"/>
                  </a:cxn>
                  <a:cxn ang="T8">
                    <a:pos x="T4" y="T5"/>
                  </a:cxn>
                </a:cxnLst>
                <a:rect l="T9" t="T10" r="T11" b="T12"/>
                <a:pathLst>
                  <a:path w="28294" h="21712" fill="none" extrusionOk="0">
                    <a:moveTo>
                      <a:pt x="28294" y="20648"/>
                    </a:moveTo>
                    <a:cubicBezTo>
                      <a:pt x="26132" y="21353"/>
                      <a:pt x="23873" y="21711"/>
                      <a:pt x="21600" y="21712"/>
                    </a:cubicBezTo>
                    <a:cubicBezTo>
                      <a:pt x="9670" y="21712"/>
                      <a:pt x="0" y="12041"/>
                      <a:pt x="0" y="112"/>
                    </a:cubicBezTo>
                    <a:cubicBezTo>
                      <a:pt x="-1" y="74"/>
                      <a:pt x="0" y="37"/>
                      <a:pt x="0" y="0"/>
                    </a:cubicBezTo>
                  </a:path>
                  <a:path w="28294" h="21712" stroke="0" extrusionOk="0">
                    <a:moveTo>
                      <a:pt x="28294" y="20648"/>
                    </a:moveTo>
                    <a:cubicBezTo>
                      <a:pt x="26132" y="21353"/>
                      <a:pt x="23873" y="21711"/>
                      <a:pt x="21600" y="21712"/>
                    </a:cubicBezTo>
                    <a:cubicBezTo>
                      <a:pt x="9670" y="21712"/>
                      <a:pt x="0" y="12041"/>
                      <a:pt x="0" y="112"/>
                    </a:cubicBezTo>
                    <a:cubicBezTo>
                      <a:pt x="-1" y="74"/>
                      <a:pt x="0" y="37"/>
                      <a:pt x="0" y="0"/>
                    </a:cubicBezTo>
                    <a:lnTo>
                      <a:pt x="21600" y="112"/>
                    </a:lnTo>
                    <a:close/>
                  </a:path>
                </a:pathLst>
              </a:custGeom>
              <a:solidFill>
                <a:srgbClr val="D95F02"/>
              </a:solidFill>
              <a:ln w="9525">
                <a:solidFill>
                  <a:srgbClr val="000000"/>
                </a:solidFill>
                <a:round/>
                <a:headEnd/>
                <a:tailEnd/>
              </a:ln>
            </p:spPr>
            <p:txBody>
              <a:bodyPr/>
              <a:lstStyle/>
              <a:p>
                <a:endParaRPr lang="en-US"/>
              </a:p>
            </p:txBody>
          </p:sp>
          <p:sp>
            <p:nvSpPr>
              <p:cNvPr id="28" name="Arc 58"/>
              <p:cNvSpPr>
                <a:spLocks/>
              </p:cNvSpPr>
              <p:nvPr/>
            </p:nvSpPr>
            <p:spPr bwMode="auto">
              <a:xfrm>
                <a:off x="2904" y="2664"/>
                <a:ext cx="579" cy="5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8"/>
                    </a:moveTo>
                    <a:cubicBezTo>
                      <a:pt x="61" y="9646"/>
                      <a:pt x="9646" y="61"/>
                      <a:pt x="21488" y="0"/>
                    </a:cubicBezTo>
                  </a:path>
                  <a:path w="21600" h="21600" stroke="0" extrusionOk="0">
                    <a:moveTo>
                      <a:pt x="0" y="21488"/>
                    </a:moveTo>
                    <a:cubicBezTo>
                      <a:pt x="61" y="9646"/>
                      <a:pt x="9646" y="61"/>
                      <a:pt x="21488" y="0"/>
                    </a:cubicBezTo>
                    <a:lnTo>
                      <a:pt x="21600" y="21600"/>
                    </a:lnTo>
                    <a:close/>
                  </a:path>
                </a:pathLst>
              </a:custGeom>
              <a:solidFill>
                <a:srgbClr val="1B9E77"/>
              </a:solidFill>
              <a:ln w="9525">
                <a:solidFill>
                  <a:srgbClr val="000000"/>
                </a:solidFill>
                <a:round/>
                <a:headEnd/>
                <a:tailEnd/>
              </a:ln>
            </p:spPr>
            <p:txBody>
              <a:bodyPr/>
              <a:lstStyle/>
              <a:p>
                <a:endParaRPr lang="en-US"/>
              </a:p>
            </p:txBody>
          </p:sp>
        </p:grpSp>
        <p:sp>
          <p:nvSpPr>
            <p:cNvPr id="14" name="Rectangle 59"/>
            <p:cNvSpPr>
              <a:spLocks noChangeArrowheads="1"/>
            </p:cNvSpPr>
            <p:nvPr/>
          </p:nvSpPr>
          <p:spPr bwMode="auto">
            <a:xfrm>
              <a:off x="2304" y="2724"/>
              <a:ext cx="51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dirty="0">
                  <a:solidFill>
                    <a:srgbClr val="1F497D"/>
                  </a:solidFill>
                </a:rPr>
                <a:t>Option 4-</a:t>
              </a:r>
            </a:p>
            <a:p>
              <a:r>
                <a:rPr lang="en-US" sz="1200" b="1" dirty="0">
                  <a:solidFill>
                    <a:srgbClr val="1F497D"/>
                  </a:solidFill>
                </a:rPr>
                <a:t>GB 1950s</a:t>
              </a:r>
              <a:endParaRPr lang="en-US" sz="2800" dirty="0">
                <a:solidFill>
                  <a:srgbClr val="1F497D"/>
                </a:solidFill>
                <a:latin typeface="Times New Roman" charset="0"/>
              </a:endParaRPr>
            </a:p>
          </p:txBody>
        </p:sp>
        <p:grpSp>
          <p:nvGrpSpPr>
            <p:cNvPr id="15" name="Group 60"/>
            <p:cNvGrpSpPr>
              <a:grpSpLocks/>
            </p:cNvGrpSpPr>
            <p:nvPr/>
          </p:nvGrpSpPr>
          <p:grpSpPr bwMode="auto">
            <a:xfrm>
              <a:off x="4356" y="3156"/>
              <a:ext cx="1164" cy="1164"/>
              <a:chOff x="3576" y="2856"/>
              <a:chExt cx="1164" cy="1164"/>
            </a:xfrm>
          </p:grpSpPr>
          <p:sp>
            <p:nvSpPr>
              <p:cNvPr id="17" name="Arc 61"/>
              <p:cNvSpPr>
                <a:spLocks/>
              </p:cNvSpPr>
              <p:nvPr/>
            </p:nvSpPr>
            <p:spPr bwMode="auto">
              <a:xfrm>
                <a:off x="4152" y="2856"/>
                <a:ext cx="72" cy="582"/>
              </a:xfrm>
              <a:custGeom>
                <a:avLst/>
                <a:gdLst>
                  <a:gd name="T0" fmla="*/ 0 w 2682"/>
                  <a:gd name="T1" fmla="*/ 0 h 21600"/>
                  <a:gd name="T2" fmla="*/ 0 w 2682"/>
                  <a:gd name="T3" fmla="*/ 0 h 21600"/>
                  <a:gd name="T4" fmla="*/ 0 w 2682"/>
                  <a:gd name="T5" fmla="*/ 0 h 21600"/>
                  <a:gd name="T6" fmla="*/ 0 60000 65536"/>
                  <a:gd name="T7" fmla="*/ 0 60000 65536"/>
                  <a:gd name="T8" fmla="*/ 0 60000 65536"/>
                  <a:gd name="T9" fmla="*/ 0 w 2682"/>
                  <a:gd name="T10" fmla="*/ 0 h 21600"/>
                  <a:gd name="T11" fmla="*/ 2682 w 2682"/>
                  <a:gd name="T12" fmla="*/ 21600 h 21600"/>
                </a:gdLst>
                <a:ahLst/>
                <a:cxnLst>
                  <a:cxn ang="T6">
                    <a:pos x="T0" y="T1"/>
                  </a:cxn>
                  <a:cxn ang="T7">
                    <a:pos x="T2" y="T3"/>
                  </a:cxn>
                  <a:cxn ang="T8">
                    <a:pos x="T4" y="T5"/>
                  </a:cxn>
                </a:cxnLst>
                <a:rect l="T9" t="T10" r="T11" b="T12"/>
                <a:pathLst>
                  <a:path w="2682" h="21600" fill="none" extrusionOk="0">
                    <a:moveTo>
                      <a:pt x="0" y="1"/>
                    </a:moveTo>
                    <a:cubicBezTo>
                      <a:pt x="74" y="0"/>
                      <a:pt x="148" y="-1"/>
                      <a:pt x="223" y="0"/>
                    </a:cubicBezTo>
                    <a:cubicBezTo>
                      <a:pt x="1044" y="0"/>
                      <a:pt x="1865" y="46"/>
                      <a:pt x="2681" y="140"/>
                    </a:cubicBezTo>
                  </a:path>
                  <a:path w="2682" h="21600" stroke="0" extrusionOk="0">
                    <a:moveTo>
                      <a:pt x="0" y="1"/>
                    </a:moveTo>
                    <a:cubicBezTo>
                      <a:pt x="74" y="0"/>
                      <a:pt x="148" y="-1"/>
                      <a:pt x="223" y="0"/>
                    </a:cubicBezTo>
                    <a:cubicBezTo>
                      <a:pt x="1044" y="0"/>
                      <a:pt x="1865" y="46"/>
                      <a:pt x="2681" y="140"/>
                    </a:cubicBezTo>
                    <a:lnTo>
                      <a:pt x="223" y="21600"/>
                    </a:lnTo>
                    <a:close/>
                  </a:path>
                </a:pathLst>
              </a:custGeom>
              <a:solidFill>
                <a:srgbClr val="E6AB02"/>
              </a:solidFill>
              <a:ln w="9525">
                <a:solidFill>
                  <a:srgbClr val="000000"/>
                </a:solidFill>
                <a:round/>
                <a:headEnd/>
                <a:tailEnd/>
              </a:ln>
            </p:spPr>
            <p:txBody>
              <a:bodyPr/>
              <a:lstStyle/>
              <a:p>
                <a:endParaRPr lang="en-US"/>
              </a:p>
            </p:txBody>
          </p:sp>
          <p:sp>
            <p:nvSpPr>
              <p:cNvPr id="18" name="Arc 62"/>
              <p:cNvSpPr>
                <a:spLocks/>
              </p:cNvSpPr>
              <p:nvPr/>
            </p:nvSpPr>
            <p:spPr bwMode="auto">
              <a:xfrm>
                <a:off x="4158" y="2860"/>
                <a:ext cx="133" cy="578"/>
              </a:xfrm>
              <a:custGeom>
                <a:avLst/>
                <a:gdLst>
                  <a:gd name="T0" fmla="*/ 0 w 4922"/>
                  <a:gd name="T1" fmla="*/ 0 h 21460"/>
                  <a:gd name="T2" fmla="*/ 0 w 4922"/>
                  <a:gd name="T3" fmla="*/ 0 h 21460"/>
                  <a:gd name="T4" fmla="*/ 0 w 4922"/>
                  <a:gd name="T5" fmla="*/ 0 h 21460"/>
                  <a:gd name="T6" fmla="*/ 0 60000 65536"/>
                  <a:gd name="T7" fmla="*/ 0 60000 65536"/>
                  <a:gd name="T8" fmla="*/ 0 60000 65536"/>
                  <a:gd name="T9" fmla="*/ 0 w 4922"/>
                  <a:gd name="T10" fmla="*/ 0 h 21460"/>
                  <a:gd name="T11" fmla="*/ 4922 w 4922"/>
                  <a:gd name="T12" fmla="*/ 21460 h 21460"/>
                </a:gdLst>
                <a:ahLst/>
                <a:cxnLst>
                  <a:cxn ang="T6">
                    <a:pos x="T0" y="T1"/>
                  </a:cxn>
                  <a:cxn ang="T7">
                    <a:pos x="T2" y="T3"/>
                  </a:cxn>
                  <a:cxn ang="T8">
                    <a:pos x="T4" y="T5"/>
                  </a:cxn>
                </a:cxnLst>
                <a:rect l="T9" t="T10" r="T11" b="T12"/>
                <a:pathLst>
                  <a:path w="4922" h="21460" fill="none" extrusionOk="0">
                    <a:moveTo>
                      <a:pt x="2458" y="0"/>
                    </a:moveTo>
                    <a:cubicBezTo>
                      <a:pt x="3287" y="95"/>
                      <a:pt x="4109" y="238"/>
                      <a:pt x="4921" y="428"/>
                    </a:cubicBezTo>
                  </a:path>
                  <a:path w="4922" h="21460" stroke="0" extrusionOk="0">
                    <a:moveTo>
                      <a:pt x="2458" y="0"/>
                    </a:moveTo>
                    <a:cubicBezTo>
                      <a:pt x="3287" y="95"/>
                      <a:pt x="4109" y="238"/>
                      <a:pt x="4921" y="428"/>
                    </a:cubicBezTo>
                    <a:lnTo>
                      <a:pt x="0" y="21460"/>
                    </a:lnTo>
                    <a:close/>
                  </a:path>
                </a:pathLst>
              </a:custGeom>
              <a:solidFill>
                <a:srgbClr val="66A61E"/>
              </a:solidFill>
              <a:ln w="9525">
                <a:solidFill>
                  <a:srgbClr val="000000"/>
                </a:solidFill>
                <a:round/>
                <a:headEnd/>
                <a:tailEnd/>
              </a:ln>
            </p:spPr>
            <p:txBody>
              <a:bodyPr/>
              <a:lstStyle/>
              <a:p>
                <a:endParaRPr lang="en-US"/>
              </a:p>
            </p:txBody>
          </p:sp>
          <p:sp>
            <p:nvSpPr>
              <p:cNvPr id="19" name="Arc 63"/>
              <p:cNvSpPr>
                <a:spLocks/>
              </p:cNvSpPr>
              <p:nvPr/>
            </p:nvSpPr>
            <p:spPr bwMode="auto">
              <a:xfrm>
                <a:off x="4158" y="2871"/>
                <a:ext cx="383" cy="567"/>
              </a:xfrm>
              <a:custGeom>
                <a:avLst/>
                <a:gdLst>
                  <a:gd name="T0" fmla="*/ 0 w 14224"/>
                  <a:gd name="T1" fmla="*/ 0 h 21032"/>
                  <a:gd name="T2" fmla="*/ 0 w 14224"/>
                  <a:gd name="T3" fmla="*/ 0 h 21032"/>
                  <a:gd name="T4" fmla="*/ 0 w 14224"/>
                  <a:gd name="T5" fmla="*/ 0 h 21032"/>
                  <a:gd name="T6" fmla="*/ 0 60000 65536"/>
                  <a:gd name="T7" fmla="*/ 0 60000 65536"/>
                  <a:gd name="T8" fmla="*/ 0 60000 65536"/>
                  <a:gd name="T9" fmla="*/ 0 w 14224"/>
                  <a:gd name="T10" fmla="*/ 0 h 21032"/>
                  <a:gd name="T11" fmla="*/ 14224 w 14224"/>
                  <a:gd name="T12" fmla="*/ 21032 h 21032"/>
                </a:gdLst>
                <a:ahLst/>
                <a:cxnLst>
                  <a:cxn ang="T6">
                    <a:pos x="T0" y="T1"/>
                  </a:cxn>
                  <a:cxn ang="T7">
                    <a:pos x="T2" y="T3"/>
                  </a:cxn>
                  <a:cxn ang="T8">
                    <a:pos x="T4" y="T5"/>
                  </a:cxn>
                </a:cxnLst>
                <a:rect l="T9" t="T10" r="T11" b="T12"/>
                <a:pathLst>
                  <a:path w="14224" h="21032" fill="none" extrusionOk="0">
                    <a:moveTo>
                      <a:pt x="4921" y="0"/>
                    </a:moveTo>
                    <a:cubicBezTo>
                      <a:pt x="8366" y="806"/>
                      <a:pt x="11561" y="2446"/>
                      <a:pt x="14223" y="4776"/>
                    </a:cubicBezTo>
                  </a:path>
                  <a:path w="14224" h="21032" stroke="0" extrusionOk="0">
                    <a:moveTo>
                      <a:pt x="4921" y="0"/>
                    </a:moveTo>
                    <a:cubicBezTo>
                      <a:pt x="8366" y="806"/>
                      <a:pt x="11561" y="2446"/>
                      <a:pt x="14223" y="4776"/>
                    </a:cubicBezTo>
                    <a:lnTo>
                      <a:pt x="0" y="21032"/>
                    </a:lnTo>
                    <a:close/>
                  </a:path>
                </a:pathLst>
              </a:custGeom>
              <a:solidFill>
                <a:srgbClr val="E7298A"/>
              </a:solidFill>
              <a:ln w="9525">
                <a:solidFill>
                  <a:srgbClr val="000000"/>
                </a:solidFill>
                <a:round/>
                <a:headEnd/>
                <a:tailEnd/>
              </a:ln>
            </p:spPr>
            <p:txBody>
              <a:bodyPr/>
              <a:lstStyle/>
              <a:p>
                <a:endParaRPr lang="en-US"/>
              </a:p>
            </p:txBody>
          </p:sp>
          <p:sp>
            <p:nvSpPr>
              <p:cNvPr id="20" name="Arc 64"/>
              <p:cNvSpPr>
                <a:spLocks/>
              </p:cNvSpPr>
              <p:nvPr/>
            </p:nvSpPr>
            <p:spPr bwMode="auto">
              <a:xfrm>
                <a:off x="4158" y="3000"/>
                <a:ext cx="582" cy="666"/>
              </a:xfrm>
              <a:custGeom>
                <a:avLst/>
                <a:gdLst>
                  <a:gd name="T0" fmla="*/ 0 w 21600"/>
                  <a:gd name="T1" fmla="*/ 0 h 24709"/>
                  <a:gd name="T2" fmla="*/ 0 w 21600"/>
                  <a:gd name="T3" fmla="*/ 0 h 24709"/>
                  <a:gd name="T4" fmla="*/ 0 w 21600"/>
                  <a:gd name="T5" fmla="*/ 0 h 24709"/>
                  <a:gd name="T6" fmla="*/ 0 60000 65536"/>
                  <a:gd name="T7" fmla="*/ 0 60000 65536"/>
                  <a:gd name="T8" fmla="*/ 0 60000 65536"/>
                  <a:gd name="T9" fmla="*/ 0 w 21600"/>
                  <a:gd name="T10" fmla="*/ 0 h 24709"/>
                  <a:gd name="T11" fmla="*/ 21600 w 21600"/>
                  <a:gd name="T12" fmla="*/ 24709 h 24709"/>
                </a:gdLst>
                <a:ahLst/>
                <a:cxnLst>
                  <a:cxn ang="T6">
                    <a:pos x="T0" y="T1"/>
                  </a:cxn>
                  <a:cxn ang="T7">
                    <a:pos x="T2" y="T3"/>
                  </a:cxn>
                  <a:cxn ang="T8">
                    <a:pos x="T4" y="T5"/>
                  </a:cxn>
                </a:cxnLst>
                <a:rect l="T9" t="T10" r="T11" b="T12"/>
                <a:pathLst>
                  <a:path w="21600" h="24709" fill="none" extrusionOk="0">
                    <a:moveTo>
                      <a:pt x="14223" y="0"/>
                    </a:moveTo>
                    <a:cubicBezTo>
                      <a:pt x="18911" y="4101"/>
                      <a:pt x="21600" y="10027"/>
                      <a:pt x="21600" y="16256"/>
                    </a:cubicBezTo>
                    <a:cubicBezTo>
                      <a:pt x="21600" y="19160"/>
                      <a:pt x="21014" y="22035"/>
                      <a:pt x="19877" y="24709"/>
                    </a:cubicBezTo>
                  </a:path>
                  <a:path w="21600" h="24709" stroke="0" extrusionOk="0">
                    <a:moveTo>
                      <a:pt x="14223" y="0"/>
                    </a:moveTo>
                    <a:cubicBezTo>
                      <a:pt x="18911" y="4101"/>
                      <a:pt x="21600" y="10027"/>
                      <a:pt x="21600" y="16256"/>
                    </a:cubicBezTo>
                    <a:cubicBezTo>
                      <a:pt x="21600" y="19160"/>
                      <a:pt x="21014" y="22035"/>
                      <a:pt x="19877" y="24709"/>
                    </a:cubicBezTo>
                    <a:lnTo>
                      <a:pt x="0" y="16256"/>
                    </a:lnTo>
                    <a:close/>
                  </a:path>
                </a:pathLst>
              </a:custGeom>
              <a:solidFill>
                <a:srgbClr val="7570B3"/>
              </a:solidFill>
              <a:ln w="9525">
                <a:solidFill>
                  <a:srgbClr val="000000"/>
                </a:solidFill>
                <a:round/>
                <a:headEnd/>
                <a:tailEnd/>
              </a:ln>
            </p:spPr>
            <p:txBody>
              <a:bodyPr/>
              <a:lstStyle/>
              <a:p>
                <a:endParaRPr lang="en-US"/>
              </a:p>
            </p:txBody>
          </p:sp>
          <p:sp>
            <p:nvSpPr>
              <p:cNvPr id="21" name="Arc 65"/>
              <p:cNvSpPr>
                <a:spLocks/>
              </p:cNvSpPr>
              <p:nvPr/>
            </p:nvSpPr>
            <p:spPr bwMode="auto">
              <a:xfrm>
                <a:off x="4109" y="3438"/>
                <a:ext cx="584" cy="582"/>
              </a:xfrm>
              <a:custGeom>
                <a:avLst/>
                <a:gdLst>
                  <a:gd name="T0" fmla="*/ 0 w 21690"/>
                  <a:gd name="T1" fmla="*/ 0 h 21600"/>
                  <a:gd name="T2" fmla="*/ 0 w 21690"/>
                  <a:gd name="T3" fmla="*/ 0 h 21600"/>
                  <a:gd name="T4" fmla="*/ 0 w 21690"/>
                  <a:gd name="T5" fmla="*/ 0 h 21600"/>
                  <a:gd name="T6" fmla="*/ 0 60000 65536"/>
                  <a:gd name="T7" fmla="*/ 0 60000 65536"/>
                  <a:gd name="T8" fmla="*/ 0 60000 65536"/>
                  <a:gd name="T9" fmla="*/ 0 w 21690"/>
                  <a:gd name="T10" fmla="*/ 0 h 21600"/>
                  <a:gd name="T11" fmla="*/ 21690 w 21690"/>
                  <a:gd name="T12" fmla="*/ 21600 h 21600"/>
                </a:gdLst>
                <a:ahLst/>
                <a:cxnLst>
                  <a:cxn ang="T6">
                    <a:pos x="T0" y="T1"/>
                  </a:cxn>
                  <a:cxn ang="T7">
                    <a:pos x="T2" y="T3"/>
                  </a:cxn>
                  <a:cxn ang="T8">
                    <a:pos x="T4" y="T5"/>
                  </a:cxn>
                </a:cxnLst>
                <a:rect l="T9" t="T10" r="T11" b="T12"/>
                <a:pathLst>
                  <a:path w="21690" h="21600" fill="none" extrusionOk="0">
                    <a:moveTo>
                      <a:pt x="21690" y="8453"/>
                    </a:moveTo>
                    <a:cubicBezTo>
                      <a:pt x="18300" y="16424"/>
                      <a:pt x="10475" y="21599"/>
                      <a:pt x="1813" y="21600"/>
                    </a:cubicBezTo>
                    <a:cubicBezTo>
                      <a:pt x="1207" y="21600"/>
                      <a:pt x="603" y="21574"/>
                      <a:pt x="0" y="21523"/>
                    </a:cubicBezTo>
                  </a:path>
                  <a:path w="21690" h="21600" stroke="0" extrusionOk="0">
                    <a:moveTo>
                      <a:pt x="21690" y="8453"/>
                    </a:moveTo>
                    <a:cubicBezTo>
                      <a:pt x="18300" y="16424"/>
                      <a:pt x="10475" y="21599"/>
                      <a:pt x="1813" y="21600"/>
                    </a:cubicBezTo>
                    <a:cubicBezTo>
                      <a:pt x="1207" y="21600"/>
                      <a:pt x="603" y="21574"/>
                      <a:pt x="0" y="21523"/>
                    </a:cubicBezTo>
                    <a:lnTo>
                      <a:pt x="1813" y="0"/>
                    </a:lnTo>
                    <a:close/>
                  </a:path>
                </a:pathLst>
              </a:custGeom>
              <a:solidFill>
                <a:srgbClr val="D95F02"/>
              </a:solidFill>
              <a:ln w="9525">
                <a:solidFill>
                  <a:srgbClr val="000000"/>
                </a:solidFill>
                <a:round/>
                <a:headEnd/>
                <a:tailEnd/>
              </a:ln>
            </p:spPr>
            <p:txBody>
              <a:bodyPr/>
              <a:lstStyle/>
              <a:p>
                <a:endParaRPr lang="en-US"/>
              </a:p>
            </p:txBody>
          </p:sp>
          <p:sp>
            <p:nvSpPr>
              <p:cNvPr id="22" name="Arc 66"/>
              <p:cNvSpPr>
                <a:spLocks/>
              </p:cNvSpPr>
              <p:nvPr/>
            </p:nvSpPr>
            <p:spPr bwMode="auto">
              <a:xfrm>
                <a:off x="3576" y="2856"/>
                <a:ext cx="582" cy="1162"/>
              </a:xfrm>
              <a:custGeom>
                <a:avLst/>
                <a:gdLst>
                  <a:gd name="T0" fmla="*/ 0 w 21600"/>
                  <a:gd name="T1" fmla="*/ 0 h 43123"/>
                  <a:gd name="T2" fmla="*/ 0 w 21600"/>
                  <a:gd name="T3" fmla="*/ 0 h 43123"/>
                  <a:gd name="T4" fmla="*/ 0 w 21600"/>
                  <a:gd name="T5" fmla="*/ 0 h 43123"/>
                  <a:gd name="T6" fmla="*/ 0 60000 65536"/>
                  <a:gd name="T7" fmla="*/ 0 60000 65536"/>
                  <a:gd name="T8" fmla="*/ 0 60000 65536"/>
                  <a:gd name="T9" fmla="*/ 0 w 21600"/>
                  <a:gd name="T10" fmla="*/ 0 h 43123"/>
                  <a:gd name="T11" fmla="*/ 21600 w 21600"/>
                  <a:gd name="T12" fmla="*/ 43123 h 43123"/>
                </a:gdLst>
                <a:ahLst/>
                <a:cxnLst>
                  <a:cxn ang="T6">
                    <a:pos x="T0" y="T1"/>
                  </a:cxn>
                  <a:cxn ang="T7">
                    <a:pos x="T2" y="T3"/>
                  </a:cxn>
                  <a:cxn ang="T8">
                    <a:pos x="T4" y="T5"/>
                  </a:cxn>
                </a:cxnLst>
                <a:rect l="T9" t="T10" r="T11" b="T12"/>
                <a:pathLst>
                  <a:path w="21600" h="43123" fill="none" extrusionOk="0">
                    <a:moveTo>
                      <a:pt x="19787" y="43122"/>
                    </a:moveTo>
                    <a:cubicBezTo>
                      <a:pt x="8600" y="42180"/>
                      <a:pt x="0" y="32825"/>
                      <a:pt x="0" y="21599"/>
                    </a:cubicBezTo>
                    <a:cubicBezTo>
                      <a:pt x="-1" y="9756"/>
                      <a:pt x="9535" y="122"/>
                      <a:pt x="21377" y="0"/>
                    </a:cubicBezTo>
                  </a:path>
                  <a:path w="21600" h="43123" stroke="0" extrusionOk="0">
                    <a:moveTo>
                      <a:pt x="19787" y="43122"/>
                    </a:moveTo>
                    <a:cubicBezTo>
                      <a:pt x="8600" y="42180"/>
                      <a:pt x="0" y="32825"/>
                      <a:pt x="0" y="21599"/>
                    </a:cubicBezTo>
                    <a:cubicBezTo>
                      <a:pt x="-1" y="9756"/>
                      <a:pt x="9535" y="122"/>
                      <a:pt x="21377" y="0"/>
                    </a:cubicBezTo>
                    <a:lnTo>
                      <a:pt x="21600" y="21599"/>
                    </a:lnTo>
                    <a:close/>
                  </a:path>
                </a:pathLst>
              </a:custGeom>
              <a:solidFill>
                <a:srgbClr val="1B9E77"/>
              </a:solidFill>
              <a:ln w="9525">
                <a:solidFill>
                  <a:srgbClr val="000000"/>
                </a:solidFill>
                <a:round/>
                <a:headEnd/>
                <a:tailEnd/>
              </a:ln>
            </p:spPr>
            <p:txBody>
              <a:bodyPr/>
              <a:lstStyle/>
              <a:p>
                <a:endParaRPr lang="en-US"/>
              </a:p>
            </p:txBody>
          </p:sp>
        </p:grpSp>
        <p:sp>
          <p:nvSpPr>
            <p:cNvPr id="16" name="Rectangle 67"/>
            <p:cNvSpPr>
              <a:spLocks noChangeArrowheads="1"/>
            </p:cNvSpPr>
            <p:nvPr/>
          </p:nvSpPr>
          <p:spPr bwMode="auto">
            <a:xfrm>
              <a:off x="4057" y="2724"/>
              <a:ext cx="781"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dirty="0">
                  <a:solidFill>
                    <a:schemeClr val="tx2"/>
                  </a:solidFill>
                </a:rPr>
                <a:t>Option 5-</a:t>
              </a:r>
            </a:p>
            <a:p>
              <a:r>
                <a:rPr lang="en-US" sz="1200" b="1" dirty="0">
                  <a:solidFill>
                    <a:schemeClr val="tx2"/>
                  </a:solidFill>
                </a:rPr>
                <a:t>Rape &amp; Pillage</a:t>
              </a:r>
              <a:endParaRPr lang="en-US" sz="2800" dirty="0">
                <a:solidFill>
                  <a:schemeClr val="tx2"/>
                </a:solidFill>
                <a:latin typeface="Times New Roman" charset="0"/>
              </a:endParaRPr>
            </a:p>
          </p:txBody>
        </p:sp>
      </p:grpSp>
    </p:spTree>
    <p:extLst>
      <p:ext uri="{BB962C8B-B14F-4D97-AF65-F5344CB8AC3E}">
        <p14:creationId xmlns:p14="http://schemas.microsoft.com/office/powerpoint/2010/main" val="39802900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surplus production models</a:t>
            </a:r>
            <a:endParaRPr lang="en-US" dirty="0"/>
          </a:p>
        </p:txBody>
      </p:sp>
      <p:sp>
        <p:nvSpPr>
          <p:cNvPr id="3" name="Content Placeholder 2"/>
          <p:cNvSpPr>
            <a:spLocks noGrp="1"/>
          </p:cNvSpPr>
          <p:nvPr>
            <p:ph idx="1"/>
          </p:nvPr>
        </p:nvSpPr>
        <p:spPr/>
        <p:txBody>
          <a:bodyPr/>
          <a:lstStyle/>
          <a:p>
            <a:r>
              <a:rPr lang="en-US" dirty="0"/>
              <a:t>Evaluating simultaneous yield and concurrent carrying capacity type of questions</a:t>
            </a:r>
          </a:p>
          <a:p>
            <a:r>
              <a:rPr lang="en-US" dirty="0"/>
              <a:t>Uses </a:t>
            </a:r>
            <a:r>
              <a:rPr lang="en-US" dirty="0" smtClean="0"/>
              <a:t>existing </a:t>
            </a:r>
            <a:r>
              <a:rPr lang="en-US" dirty="0" smtClean="0"/>
              <a:t>tools, produces </a:t>
            </a:r>
            <a:r>
              <a:rPr lang="en-US" dirty="0"/>
              <a:t>typical </a:t>
            </a:r>
            <a:r>
              <a:rPr lang="en-US" dirty="0" smtClean="0"/>
              <a:t>management </a:t>
            </a:r>
            <a:r>
              <a:rPr lang="en-US" dirty="0"/>
              <a:t>advice: </a:t>
            </a:r>
            <a:r>
              <a:rPr lang="en-US" dirty="0" smtClean="0"/>
              <a:t>but for </a:t>
            </a:r>
            <a:r>
              <a:rPr lang="en-US" dirty="0"/>
              <a:t>groups of </a:t>
            </a:r>
            <a:r>
              <a:rPr lang="en-US" dirty="0" smtClean="0"/>
              <a:t>species</a:t>
            </a:r>
          </a:p>
          <a:p>
            <a:r>
              <a:rPr lang="en-US" dirty="0" smtClean="0"/>
              <a:t>Instead of B being for a particular population, consider the biomass of an aggregated group.</a:t>
            </a:r>
            <a:endParaRPr lang="en-US" dirty="0"/>
          </a:p>
          <a:p>
            <a:endParaRPr 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1936700888"/>
              </p:ext>
            </p:extLst>
          </p:nvPr>
        </p:nvGraphicFramePr>
        <p:xfrm>
          <a:off x="2339975" y="4905856"/>
          <a:ext cx="4829175" cy="1679575"/>
        </p:xfrm>
        <a:graphic>
          <a:graphicData uri="http://schemas.openxmlformats.org/presentationml/2006/ole">
            <mc:AlternateContent xmlns:mc="http://schemas.openxmlformats.org/markup-compatibility/2006">
              <mc:Choice xmlns:v="urn:schemas-microsoft-com:vml" Requires="v">
                <p:oleObj spid="_x0000_s150550" name="Equation" r:id="rId3" imgW="1498600" imgH="520700" progId="Equation.3">
                  <p:embed/>
                </p:oleObj>
              </mc:Choice>
              <mc:Fallback>
                <p:oleObj name="Equation" r:id="rId3" imgW="1498600" imgH="520700" progId="Equation.3">
                  <p:embed/>
                  <p:pic>
                    <p:nvPicPr>
                      <p:cNvPr id="0" name=""/>
                      <p:cNvPicPr>
                        <a:picLocks noChangeAspect="1" noChangeArrowheads="1"/>
                      </p:cNvPicPr>
                      <p:nvPr/>
                    </p:nvPicPr>
                    <p:blipFill>
                      <a:blip r:embed="rId4"/>
                      <a:srcRect/>
                      <a:stretch>
                        <a:fillRect/>
                      </a:stretch>
                    </p:blipFill>
                    <p:spPr bwMode="auto">
                      <a:xfrm>
                        <a:off x="2339975" y="4905856"/>
                        <a:ext cx="482917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69677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4600" y="825500"/>
            <a:ext cx="6642100" cy="5194300"/>
          </a:xfrm>
          <a:prstGeom prst="rect">
            <a:avLst/>
          </a:prstGeom>
        </p:spPr>
      </p:pic>
      <p:sp>
        <p:nvSpPr>
          <p:cNvPr id="3" name="TextBox 2"/>
          <p:cNvSpPr txBox="1"/>
          <p:nvPr/>
        </p:nvSpPr>
        <p:spPr>
          <a:xfrm>
            <a:off x="5334000" y="6251222"/>
            <a:ext cx="3344333" cy="369332"/>
          </a:xfrm>
          <a:prstGeom prst="rect">
            <a:avLst/>
          </a:prstGeom>
          <a:noFill/>
        </p:spPr>
        <p:txBody>
          <a:bodyPr wrap="square" rtlCol="0">
            <a:spAutoFit/>
          </a:bodyPr>
          <a:lstStyle/>
          <a:p>
            <a:r>
              <a:rPr lang="en-US" dirty="0" smtClean="0"/>
              <a:t>Field and Francis 2006</a:t>
            </a:r>
            <a:endParaRPr lang="en-US" dirty="0"/>
          </a:p>
        </p:txBody>
      </p:sp>
    </p:spTree>
    <p:extLst>
      <p:ext uri="{BB962C8B-B14F-4D97-AF65-F5344CB8AC3E}">
        <p14:creationId xmlns:p14="http://schemas.microsoft.com/office/powerpoint/2010/main" val="386010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3810"/>
            <a:ext cx="8229600" cy="688359"/>
          </a:xfrm>
        </p:spPr>
        <p:txBody>
          <a:bodyPr>
            <a:normAutofit fontScale="90000"/>
          </a:bodyPr>
          <a:lstStyle/>
          <a:p>
            <a:r>
              <a:rPr lang="en-US" dirty="0" smtClean="0"/>
              <a:t>What is the</a:t>
            </a:r>
            <a:br>
              <a:rPr lang="en-US" dirty="0" smtClean="0"/>
            </a:br>
            <a:r>
              <a:rPr lang="en-US" dirty="0" smtClean="0"/>
              <a:t>appropriate level</a:t>
            </a:r>
            <a:br>
              <a:rPr lang="en-US" dirty="0" smtClean="0"/>
            </a:br>
            <a:r>
              <a:rPr lang="en-US" dirty="0" smtClean="0"/>
              <a:t>of aggregation?</a:t>
            </a:r>
            <a:endParaRPr lang="en-US" dirty="0"/>
          </a:p>
        </p:txBody>
      </p:sp>
      <p:sp>
        <p:nvSpPr>
          <p:cNvPr id="3" name="Content Placeholder 2"/>
          <p:cNvSpPr>
            <a:spLocks noGrp="1"/>
          </p:cNvSpPr>
          <p:nvPr>
            <p:ph idx="1"/>
          </p:nvPr>
        </p:nvSpPr>
        <p:spPr>
          <a:xfrm>
            <a:off x="457200" y="1735667"/>
            <a:ext cx="3426178" cy="4904620"/>
          </a:xfrm>
        </p:spPr>
        <p:txBody>
          <a:bodyPr>
            <a:normAutofit/>
          </a:bodyPr>
          <a:lstStyle/>
          <a:p>
            <a:r>
              <a:rPr lang="en-US" sz="2400" dirty="0" smtClean="0"/>
              <a:t>Yield maximized at different levels of fishing dependent on the aggregation</a:t>
            </a:r>
          </a:p>
          <a:p>
            <a:r>
              <a:rPr lang="en-US" sz="2400" dirty="0" smtClean="0"/>
              <a:t>Aggregate F’s can give high yields with few species collapses</a:t>
            </a:r>
            <a:endParaRPr lang="en-US" sz="2400" dirty="0"/>
          </a:p>
        </p:txBody>
      </p:sp>
      <p:pic>
        <p:nvPicPr>
          <p:cNvPr id="4" name="Picture 3" descr="Screen Shot 2015-03-26 at 4.40.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378" y="0"/>
            <a:ext cx="5161844" cy="6911809"/>
          </a:xfrm>
          <a:prstGeom prst="rect">
            <a:avLst/>
          </a:prstGeom>
        </p:spPr>
      </p:pic>
      <p:sp>
        <p:nvSpPr>
          <p:cNvPr id="5" name="TextBox 4"/>
          <p:cNvSpPr txBox="1"/>
          <p:nvPr/>
        </p:nvSpPr>
        <p:spPr>
          <a:xfrm>
            <a:off x="259644" y="5257562"/>
            <a:ext cx="3175000" cy="1600438"/>
          </a:xfrm>
          <a:prstGeom prst="rect">
            <a:avLst/>
          </a:prstGeom>
          <a:noFill/>
        </p:spPr>
        <p:txBody>
          <a:bodyPr wrap="square" rtlCol="0">
            <a:spAutoFit/>
          </a:bodyPr>
          <a:lstStyle/>
          <a:p>
            <a:r>
              <a:rPr lang="en-US" sz="1400" dirty="0" err="1"/>
              <a:t>Gaichas</a:t>
            </a:r>
            <a:r>
              <a:rPr lang="en-US" sz="1400" dirty="0"/>
              <a:t>, S., Gamble, R., Fogarty, M., </a:t>
            </a:r>
            <a:r>
              <a:rPr lang="en-US" sz="1400" dirty="0" err="1"/>
              <a:t>Benoît</a:t>
            </a:r>
            <a:r>
              <a:rPr lang="en-US" sz="1400" dirty="0"/>
              <a:t>, H., Essington, T., Fu, C., ... &amp; Link, J. (2012). Assembly rules for aggregate-species production models: simulations in support of management strategy evaluation. </a:t>
            </a:r>
            <a:r>
              <a:rPr lang="en-US" sz="1400" i="1" dirty="0"/>
              <a:t>Marine Ecology Progress Series</a:t>
            </a:r>
            <a:r>
              <a:rPr lang="en-US" sz="1400" dirty="0"/>
              <a:t>, </a:t>
            </a:r>
            <a:r>
              <a:rPr lang="en-US" sz="1400" i="1" dirty="0"/>
              <a:t>459</a:t>
            </a:r>
            <a:r>
              <a:rPr lang="en-US" sz="1400" dirty="0"/>
              <a:t>, 275-292.</a:t>
            </a:r>
          </a:p>
        </p:txBody>
      </p:sp>
    </p:spTree>
    <p:extLst>
      <p:ext uri="{BB962C8B-B14F-4D97-AF65-F5344CB8AC3E}">
        <p14:creationId xmlns:p14="http://schemas.microsoft.com/office/powerpoint/2010/main" val="3650948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28600" y="1371600"/>
          <a:ext cx="861060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8"/>
          <p:cNvSpPr>
            <a:spLocks noGrp="1" noChangeArrowheads="1"/>
          </p:cNvSpPr>
          <p:nvPr>
            <p:ph type="title"/>
          </p:nvPr>
        </p:nvSpPr>
        <p:spPr>
          <a:xfrm>
            <a:off x="533400" y="0"/>
            <a:ext cx="8229600" cy="1143000"/>
          </a:xfrm>
        </p:spPr>
        <p:txBody>
          <a:bodyPr>
            <a:normAutofit/>
          </a:bodyPr>
          <a:lstStyle/>
          <a:p>
            <a:pPr eaLnBrk="1" hangingPunct="1">
              <a:defRPr/>
            </a:pPr>
            <a:r>
              <a:rPr lang="en-US" dirty="0" smtClean="0">
                <a:ea typeface="+mj-ea"/>
              </a:rPr>
              <a:t>Different Aggregation </a:t>
            </a:r>
            <a:r>
              <a:rPr lang="en-US" dirty="0" smtClean="0">
                <a:ea typeface="+mj-ea"/>
              </a:rPr>
              <a:t>Results</a:t>
            </a:r>
            <a:endParaRPr lang="en-US" dirty="0">
              <a:ea typeface="+mj-ea"/>
            </a:endParaRPr>
          </a:p>
        </p:txBody>
      </p:sp>
    </p:spTree>
    <p:extLst>
      <p:ext uri="{BB962C8B-B14F-4D97-AF65-F5344CB8AC3E}">
        <p14:creationId xmlns:p14="http://schemas.microsoft.com/office/powerpoint/2010/main" val="4133360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a:t>
            </a:r>
            <a:r>
              <a:rPr lang="en-US" dirty="0" smtClean="0"/>
              <a:t>ecological models used </a:t>
            </a:r>
            <a:r>
              <a:rPr lang="en-US" dirty="0"/>
              <a:t>in </a:t>
            </a:r>
            <a:r>
              <a:rPr lang="en-US" dirty="0" smtClean="0"/>
              <a:t>fisheries</a:t>
            </a:r>
            <a:endParaRPr lang="en-US" dirty="0"/>
          </a:p>
        </p:txBody>
      </p:sp>
      <p:sp>
        <p:nvSpPr>
          <p:cNvPr id="3" name="Content Placeholder 2"/>
          <p:cNvSpPr>
            <a:spLocks noGrp="1"/>
          </p:cNvSpPr>
          <p:nvPr>
            <p:ph idx="1"/>
          </p:nvPr>
        </p:nvSpPr>
        <p:spPr/>
        <p:txBody>
          <a:bodyPr/>
          <a:lstStyle/>
          <a:p>
            <a:r>
              <a:rPr lang="en-US" dirty="0"/>
              <a:t>Single </a:t>
            </a:r>
            <a:r>
              <a:rPr lang="en-US" dirty="0" smtClean="0"/>
              <a:t>species</a:t>
            </a:r>
            <a:endParaRPr lang="en-US" dirty="0"/>
          </a:p>
          <a:p>
            <a:r>
              <a:rPr lang="en-US" dirty="0"/>
              <a:t>Single </a:t>
            </a:r>
            <a:r>
              <a:rPr lang="en-US" dirty="0" smtClean="0"/>
              <a:t>species </a:t>
            </a:r>
            <a:r>
              <a:rPr lang="en-US" dirty="0"/>
              <a:t>with add-ons</a:t>
            </a:r>
          </a:p>
          <a:p>
            <a:r>
              <a:rPr lang="en-US" dirty="0"/>
              <a:t>Multi-species</a:t>
            </a:r>
          </a:p>
          <a:p>
            <a:r>
              <a:rPr lang="en-US" dirty="0"/>
              <a:t>Aggregate biomass</a:t>
            </a:r>
          </a:p>
          <a:p>
            <a:r>
              <a:rPr lang="en-US" b="1" dirty="0" smtClean="0"/>
              <a:t>Biophysical</a:t>
            </a:r>
            <a:endParaRPr lang="en-US" b="1" dirty="0"/>
          </a:p>
          <a:p>
            <a:r>
              <a:rPr lang="en-US" b="1" dirty="0"/>
              <a:t>Food </a:t>
            </a:r>
            <a:r>
              <a:rPr lang="en-US" b="1" dirty="0" smtClean="0"/>
              <a:t>web</a:t>
            </a:r>
            <a:endParaRPr lang="en-US" b="1" dirty="0"/>
          </a:p>
          <a:p>
            <a:r>
              <a:rPr lang="en-US" b="1" dirty="0" smtClean="0"/>
              <a:t>Biogeochemical</a:t>
            </a:r>
            <a:endParaRPr lang="en-US" b="1" dirty="0"/>
          </a:p>
          <a:p>
            <a:r>
              <a:rPr lang="en-US" b="1" dirty="0"/>
              <a:t>Full </a:t>
            </a:r>
            <a:r>
              <a:rPr lang="en-US" b="1" dirty="0" smtClean="0"/>
              <a:t>system</a:t>
            </a:r>
            <a:endParaRPr lang="en-US" b="1" dirty="0"/>
          </a:p>
          <a:p>
            <a:endParaRPr lang="en-US" dirty="0"/>
          </a:p>
        </p:txBody>
      </p:sp>
    </p:spTree>
    <p:extLst>
      <p:ext uri="{BB962C8B-B14F-4D97-AF65-F5344CB8AC3E}">
        <p14:creationId xmlns:p14="http://schemas.microsoft.com/office/powerpoint/2010/main" val="2312377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27575"/>
            <a:ext cx="9144000" cy="3959026"/>
          </a:xfrm>
          <a:prstGeom prst="rect">
            <a:avLst/>
          </a:prstGeom>
        </p:spPr>
      </p:pic>
      <p:sp>
        <p:nvSpPr>
          <p:cNvPr id="3" name="TextBox 2"/>
          <p:cNvSpPr txBox="1"/>
          <p:nvPr/>
        </p:nvSpPr>
        <p:spPr>
          <a:xfrm>
            <a:off x="5122332" y="6307667"/>
            <a:ext cx="4021667" cy="369332"/>
          </a:xfrm>
          <a:prstGeom prst="rect">
            <a:avLst/>
          </a:prstGeom>
          <a:noFill/>
        </p:spPr>
        <p:txBody>
          <a:bodyPr wrap="square" rtlCol="0">
            <a:spAutoFit/>
          </a:bodyPr>
          <a:lstStyle/>
          <a:p>
            <a:r>
              <a:rPr lang="en-US" dirty="0" smtClean="0"/>
              <a:t>Fulton 2010. Journal of Marine Systems</a:t>
            </a:r>
            <a:endParaRPr lang="en-US" dirty="0"/>
          </a:p>
        </p:txBody>
      </p:sp>
      <p:sp>
        <p:nvSpPr>
          <p:cNvPr id="4" name="Title 3"/>
          <p:cNvSpPr>
            <a:spLocks noGrp="1"/>
          </p:cNvSpPr>
          <p:nvPr>
            <p:ph type="title"/>
          </p:nvPr>
        </p:nvSpPr>
        <p:spPr/>
        <p:txBody>
          <a:bodyPr>
            <a:normAutofit fontScale="90000"/>
          </a:bodyPr>
          <a:lstStyle/>
          <a:p>
            <a:r>
              <a:rPr lang="en-US" dirty="0" smtClean="0"/>
              <a:t>There are many examples of implemented ecosystem models worldwide</a:t>
            </a:r>
            <a:endParaRPr lang="en-US" dirty="0"/>
          </a:p>
        </p:txBody>
      </p:sp>
      <p:sp>
        <p:nvSpPr>
          <p:cNvPr id="5" name="Content Placeholder 4"/>
          <p:cNvSpPr>
            <a:spLocks noGrp="1"/>
          </p:cNvSpPr>
          <p:nvPr>
            <p:ph idx="1"/>
          </p:nvPr>
        </p:nvSpPr>
        <p:spPr/>
        <p:txBody>
          <a:bodyPr/>
          <a:lstStyle/>
          <a:p>
            <a:pPr marL="0" indent="0">
              <a:buNone/>
            </a:pPr>
            <a:r>
              <a:rPr lang="en-US" dirty="0"/>
              <a:t>Usually for </a:t>
            </a:r>
            <a:r>
              <a:rPr lang="en-US" dirty="0" smtClean="0"/>
              <a:t>simulating / evaluating </a:t>
            </a:r>
            <a:r>
              <a:rPr lang="en-US" dirty="0"/>
              <a:t>tradeoffs</a:t>
            </a:r>
          </a:p>
          <a:p>
            <a:endParaRPr lang="en-US" dirty="0"/>
          </a:p>
        </p:txBody>
      </p:sp>
    </p:spTree>
    <p:extLst>
      <p:ext uri="{BB962C8B-B14F-4D97-AF65-F5344CB8AC3E}">
        <p14:creationId xmlns:p14="http://schemas.microsoft.com/office/powerpoint/2010/main" val="1297863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4.56.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33" y="999481"/>
            <a:ext cx="7380111" cy="5492535"/>
          </a:xfrm>
          <a:prstGeom prst="rect">
            <a:avLst/>
          </a:prstGeom>
        </p:spPr>
      </p:pic>
      <p:sp>
        <p:nvSpPr>
          <p:cNvPr id="3" name="Title 2"/>
          <p:cNvSpPr>
            <a:spLocks noGrp="1"/>
          </p:cNvSpPr>
          <p:nvPr>
            <p:ph type="title"/>
          </p:nvPr>
        </p:nvSpPr>
        <p:spPr/>
        <p:txBody>
          <a:bodyPr>
            <a:normAutofit fontScale="90000"/>
          </a:bodyPr>
          <a:lstStyle/>
          <a:p>
            <a:r>
              <a:rPr lang="en-US" dirty="0" smtClean="0"/>
              <a:t>Ecosystem modeling approaches (</a:t>
            </a:r>
            <a:r>
              <a:rPr lang="en-US" dirty="0" err="1" smtClean="0"/>
              <a:t>Plagányi</a:t>
            </a:r>
            <a:r>
              <a:rPr lang="en-US" dirty="0" smtClean="0"/>
              <a:t> 2007)</a:t>
            </a:r>
            <a:endParaRPr lang="en-US" dirty="0"/>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939936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End-to-end model types (Fulton 2010)</a:t>
            </a:r>
            <a:endParaRPr lang="en-US" dirty="0"/>
          </a:p>
        </p:txBody>
      </p:sp>
      <p:sp>
        <p:nvSpPr>
          <p:cNvPr id="3" name="Content Placeholder 2"/>
          <p:cNvSpPr>
            <a:spLocks noGrp="1"/>
          </p:cNvSpPr>
          <p:nvPr>
            <p:ph idx="1"/>
          </p:nvPr>
        </p:nvSpPr>
        <p:spPr/>
        <p:txBody>
          <a:bodyPr>
            <a:normAutofit/>
          </a:bodyPr>
          <a:lstStyle/>
          <a:p>
            <a:r>
              <a:rPr lang="en-US" dirty="0" smtClean="0"/>
              <a:t>Qualitative (and conceptual) models</a:t>
            </a:r>
          </a:p>
          <a:p>
            <a:pPr lvl="1"/>
            <a:r>
              <a:rPr lang="en-US" dirty="0" smtClean="0"/>
              <a:t>e.g. Loop analysis</a:t>
            </a:r>
          </a:p>
          <a:p>
            <a:r>
              <a:rPr lang="en-US" dirty="0" smtClean="0"/>
              <a:t>Aggregate system (or network based) models</a:t>
            </a:r>
          </a:p>
          <a:p>
            <a:pPr lvl="1"/>
            <a:r>
              <a:rPr lang="en-US" dirty="0" smtClean="0"/>
              <a:t>e.g. </a:t>
            </a:r>
            <a:r>
              <a:rPr lang="en-US" dirty="0" err="1" smtClean="0"/>
              <a:t>Ecopath</a:t>
            </a:r>
            <a:r>
              <a:rPr lang="en-US" dirty="0" smtClean="0"/>
              <a:t> with </a:t>
            </a:r>
            <a:r>
              <a:rPr lang="en-US" dirty="0" err="1" smtClean="0"/>
              <a:t>Ecosim</a:t>
            </a:r>
            <a:r>
              <a:rPr lang="en-US" dirty="0" smtClean="0"/>
              <a:t> (</a:t>
            </a:r>
            <a:r>
              <a:rPr lang="en-US" dirty="0" err="1" smtClean="0"/>
              <a:t>EwE</a:t>
            </a:r>
            <a:r>
              <a:rPr lang="en-US" dirty="0" smtClean="0"/>
              <a:t>)</a:t>
            </a:r>
          </a:p>
          <a:p>
            <a:r>
              <a:rPr lang="en-US" dirty="0" err="1" smtClean="0"/>
              <a:t>Biogeochemically</a:t>
            </a:r>
            <a:r>
              <a:rPr lang="en-US" dirty="0" smtClean="0"/>
              <a:t> based models</a:t>
            </a:r>
          </a:p>
          <a:p>
            <a:pPr lvl="1"/>
            <a:r>
              <a:rPr lang="en-US" dirty="0" smtClean="0"/>
              <a:t>ERSEM, NEMURO, Atlantis</a:t>
            </a:r>
          </a:p>
          <a:p>
            <a:r>
              <a:rPr lang="en-US" dirty="0" smtClean="0"/>
              <a:t>Coupled and hybrid models</a:t>
            </a:r>
          </a:p>
          <a:p>
            <a:pPr lvl="1"/>
            <a:r>
              <a:rPr lang="en-US" dirty="0" smtClean="0"/>
              <a:t>SEAPODYM, APECOSM</a:t>
            </a:r>
          </a:p>
          <a:p>
            <a:pPr lvl="1"/>
            <a:r>
              <a:rPr lang="en-US" dirty="0" smtClean="0"/>
              <a:t>Agent-based models (OSMOSE, </a:t>
            </a:r>
            <a:r>
              <a:rPr lang="en-US" dirty="0" err="1" smtClean="0"/>
              <a:t>InVitro</a:t>
            </a:r>
            <a:r>
              <a:rPr lang="en-US" dirty="0" smtClean="0"/>
              <a:t>)</a:t>
            </a:r>
          </a:p>
          <a:p>
            <a:endParaRPr lang="en-US" dirty="0" smtClean="0"/>
          </a:p>
          <a:p>
            <a:endParaRPr lang="en-US" dirty="0"/>
          </a:p>
        </p:txBody>
      </p:sp>
    </p:spTree>
    <p:extLst>
      <p:ext uri="{BB962C8B-B14F-4D97-AF65-F5344CB8AC3E}">
        <p14:creationId xmlns:p14="http://schemas.microsoft.com/office/powerpoint/2010/main" val="1896416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Time…</a:t>
            </a:r>
            <a:endParaRPr lang="en-US" dirty="0"/>
          </a:p>
        </p:txBody>
      </p:sp>
      <p:sp>
        <p:nvSpPr>
          <p:cNvPr id="3" name="Content Placeholder 2"/>
          <p:cNvSpPr>
            <a:spLocks noGrp="1"/>
          </p:cNvSpPr>
          <p:nvPr>
            <p:ph idx="1"/>
          </p:nvPr>
        </p:nvSpPr>
        <p:spPr/>
        <p:txBody>
          <a:bodyPr>
            <a:normAutofit/>
          </a:bodyPr>
          <a:lstStyle/>
          <a:p>
            <a:r>
              <a:rPr lang="en-US" dirty="0" smtClean="0"/>
              <a:t>Fisheries models</a:t>
            </a:r>
          </a:p>
          <a:p>
            <a:r>
              <a:rPr lang="en-US" dirty="0" smtClean="0"/>
              <a:t>Extended single-species models</a:t>
            </a:r>
          </a:p>
          <a:p>
            <a:r>
              <a:rPr lang="en-US" dirty="0" smtClean="0"/>
              <a:t>Multispecies models</a:t>
            </a:r>
          </a:p>
          <a:p>
            <a:pPr lvl="1"/>
            <a:endParaRPr lang="en-US" dirty="0"/>
          </a:p>
          <a:p>
            <a:endParaRPr lang="en-US" dirty="0"/>
          </a:p>
        </p:txBody>
      </p:sp>
    </p:spTree>
    <p:extLst>
      <p:ext uri="{BB962C8B-B14F-4D97-AF65-F5344CB8AC3E}">
        <p14:creationId xmlns:p14="http://schemas.microsoft.com/office/powerpoint/2010/main" val="1460377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Biophysical Models in Fisheries</a:t>
            </a:r>
          </a:p>
        </p:txBody>
      </p:sp>
      <p:sp>
        <p:nvSpPr>
          <p:cNvPr id="3" name="Content Placeholder 2"/>
          <p:cNvSpPr>
            <a:spLocks noGrp="1"/>
          </p:cNvSpPr>
          <p:nvPr>
            <p:ph idx="1"/>
          </p:nvPr>
        </p:nvSpPr>
        <p:spPr>
          <a:xfrm>
            <a:off x="457200" y="1051870"/>
            <a:ext cx="4086578" cy="5588417"/>
          </a:xfrm>
        </p:spPr>
        <p:txBody>
          <a:bodyPr>
            <a:normAutofit fontScale="70000" lnSpcReduction="20000"/>
          </a:bodyPr>
          <a:lstStyle/>
          <a:p>
            <a:pPr marL="0" indent="0">
              <a:buNone/>
            </a:pPr>
            <a:r>
              <a:rPr lang="en-US" dirty="0"/>
              <a:t>Intended Purpose:</a:t>
            </a:r>
          </a:p>
          <a:p>
            <a:r>
              <a:rPr lang="en-US" dirty="0"/>
              <a:t>Evaluate how physical conditions alter </a:t>
            </a:r>
            <a:r>
              <a:rPr lang="en-US" dirty="0" smtClean="0"/>
              <a:t>stocks</a:t>
            </a:r>
            <a:endParaRPr lang="en-US" dirty="0"/>
          </a:p>
          <a:p>
            <a:pPr marL="0" indent="0">
              <a:buNone/>
            </a:pPr>
            <a:r>
              <a:rPr lang="en-US" dirty="0"/>
              <a:t>Pros:</a:t>
            </a:r>
          </a:p>
          <a:p>
            <a:r>
              <a:rPr lang="en-US" dirty="0"/>
              <a:t>Enhanced environmental realism</a:t>
            </a:r>
          </a:p>
          <a:p>
            <a:pPr marL="0" indent="0">
              <a:buNone/>
            </a:pPr>
            <a:r>
              <a:rPr lang="en-US" dirty="0"/>
              <a:t>Cons:</a:t>
            </a:r>
          </a:p>
          <a:p>
            <a:r>
              <a:rPr lang="en-US" dirty="0"/>
              <a:t>Often uncertain or solely correlative relationship between </a:t>
            </a:r>
            <a:r>
              <a:rPr lang="en-US" dirty="0" smtClean="0"/>
              <a:t>environment </a:t>
            </a:r>
            <a:r>
              <a:rPr lang="en-US" dirty="0"/>
              <a:t>and stocks</a:t>
            </a:r>
          </a:p>
          <a:p>
            <a:r>
              <a:rPr lang="en-US" dirty="0"/>
              <a:t>How to handle model outputs</a:t>
            </a:r>
          </a:p>
          <a:p>
            <a:pPr marL="0" indent="0">
              <a:buNone/>
            </a:pPr>
            <a:r>
              <a:rPr lang="en-US" dirty="0"/>
              <a:t>Data Needs:</a:t>
            </a:r>
          </a:p>
          <a:p>
            <a:r>
              <a:rPr lang="en-US" dirty="0"/>
              <a:t>Physical oceanographic or </a:t>
            </a:r>
            <a:r>
              <a:rPr lang="en-US" dirty="0" err="1"/>
              <a:t>limnological</a:t>
            </a:r>
            <a:r>
              <a:rPr lang="en-US" dirty="0"/>
              <a:t> conditions</a:t>
            </a:r>
          </a:p>
          <a:p>
            <a:r>
              <a:rPr lang="en-US" dirty="0"/>
              <a:t>Known or estimated responses of fish to </a:t>
            </a:r>
            <a:r>
              <a:rPr lang="en-US" dirty="0" smtClean="0"/>
              <a:t>env</a:t>
            </a:r>
            <a:r>
              <a:rPr lang="en-US" dirty="0" smtClean="0"/>
              <a:t>ironmental</a:t>
            </a:r>
            <a:r>
              <a:rPr lang="en-US" dirty="0"/>
              <a:t> </a:t>
            </a:r>
            <a:r>
              <a:rPr lang="en-US" dirty="0" smtClean="0"/>
              <a:t>conditions</a:t>
            </a:r>
            <a:endParaRPr lang="en-US" dirty="0"/>
          </a:p>
        </p:txBody>
      </p:sp>
      <p:pic>
        <p:nvPicPr>
          <p:cNvPr id="9" name="Picture 8"/>
          <p:cNvPicPr>
            <a:picLocks noChangeAspect="1"/>
          </p:cNvPicPr>
          <p:nvPr/>
        </p:nvPicPr>
        <p:blipFill>
          <a:blip r:embed="rId2"/>
          <a:stretch>
            <a:fillRect/>
          </a:stretch>
        </p:blipFill>
        <p:spPr>
          <a:xfrm>
            <a:off x="4543778" y="1051870"/>
            <a:ext cx="4182533" cy="5486076"/>
          </a:xfrm>
          <a:prstGeom prst="rect">
            <a:avLst/>
          </a:prstGeom>
        </p:spPr>
      </p:pic>
      <p:sp>
        <p:nvSpPr>
          <p:cNvPr id="10" name="TextBox 9"/>
          <p:cNvSpPr txBox="1"/>
          <p:nvPr/>
        </p:nvSpPr>
        <p:spPr>
          <a:xfrm>
            <a:off x="7154333" y="6550223"/>
            <a:ext cx="3753555" cy="307777"/>
          </a:xfrm>
          <a:prstGeom prst="rect">
            <a:avLst/>
          </a:prstGeom>
          <a:noFill/>
        </p:spPr>
        <p:txBody>
          <a:bodyPr wrap="square" rtlCol="0">
            <a:spAutoFit/>
          </a:bodyPr>
          <a:lstStyle/>
          <a:p>
            <a:r>
              <a:rPr lang="en-US" sz="1400" dirty="0" smtClean="0"/>
              <a:t>Kristiansen et al. (2014)</a:t>
            </a:r>
            <a:endParaRPr lang="en-US" sz="1400" dirty="0"/>
          </a:p>
        </p:txBody>
      </p:sp>
    </p:spTree>
    <p:extLst>
      <p:ext uri="{BB962C8B-B14F-4D97-AF65-F5344CB8AC3E}">
        <p14:creationId xmlns:p14="http://schemas.microsoft.com/office/powerpoint/2010/main" val="1608460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305800" cy="1143000"/>
          </a:xfrm>
        </p:spPr>
        <p:txBody>
          <a:bodyPr/>
          <a:lstStyle/>
          <a:p>
            <a:pPr eaLnBrk="1" hangingPunct="1"/>
            <a:r>
              <a:rPr lang="en-US" sz="4000" dirty="0"/>
              <a:t>Larval Fish </a:t>
            </a:r>
            <a:r>
              <a:rPr lang="en-US" sz="4000" dirty="0" err="1"/>
              <a:t>Trophodynamic</a:t>
            </a:r>
            <a:r>
              <a:rPr lang="en-US" sz="4000" dirty="0"/>
              <a:t> Model</a:t>
            </a:r>
          </a:p>
        </p:txBody>
      </p:sp>
      <p:pic>
        <p:nvPicPr>
          <p:cNvPr id="19459" name="Picture 3" descr="CodFlowChart"/>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62000" y="1066800"/>
            <a:ext cx="7377113" cy="553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0" name="Text Box 4"/>
          <p:cNvSpPr txBox="1">
            <a:spLocks noChangeArrowheads="1"/>
          </p:cNvSpPr>
          <p:nvPr/>
        </p:nvSpPr>
        <p:spPr bwMode="auto">
          <a:xfrm>
            <a:off x="1981200" y="6172200"/>
            <a:ext cx="5175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cs typeface="Arial" charset="0"/>
              </a:rPr>
              <a:t>Lough et al. 2005. </a:t>
            </a:r>
            <a:r>
              <a:rPr lang="en-US" i="1">
                <a:cs typeface="Arial" charset="0"/>
              </a:rPr>
              <a:t>Fish. Oceanogr</a:t>
            </a:r>
            <a:r>
              <a:rPr lang="en-US">
                <a:cs typeface="Arial" charset="0"/>
              </a:rPr>
              <a:t>. 14:4, 241-262</a:t>
            </a:r>
          </a:p>
        </p:txBody>
      </p:sp>
    </p:spTree>
    <p:extLst>
      <p:ext uri="{BB962C8B-B14F-4D97-AF65-F5344CB8AC3E}">
        <p14:creationId xmlns:p14="http://schemas.microsoft.com/office/powerpoint/2010/main" val="11936794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web models in Fisheries</a:t>
            </a:r>
            <a:endParaRPr lang="en-US" dirty="0"/>
          </a:p>
        </p:txBody>
      </p:sp>
      <p:sp>
        <p:nvSpPr>
          <p:cNvPr id="3" name="Content Placeholder 2"/>
          <p:cNvSpPr>
            <a:spLocks noGrp="1"/>
          </p:cNvSpPr>
          <p:nvPr>
            <p:ph idx="1"/>
          </p:nvPr>
        </p:nvSpPr>
        <p:spPr>
          <a:xfrm>
            <a:off x="457200" y="1051870"/>
            <a:ext cx="4001911" cy="5588417"/>
          </a:xfrm>
        </p:spPr>
        <p:txBody>
          <a:bodyPr>
            <a:normAutofit fontScale="55000" lnSpcReduction="20000"/>
          </a:bodyPr>
          <a:lstStyle/>
          <a:p>
            <a:pPr marL="0" indent="0">
              <a:buNone/>
            </a:pPr>
            <a:r>
              <a:rPr lang="en-US" dirty="0"/>
              <a:t>Intended Purpose:</a:t>
            </a:r>
          </a:p>
          <a:p>
            <a:r>
              <a:rPr lang="en-US" dirty="0"/>
              <a:t>Evaluate species interactions, energy flows, and network structure of system surrounding fishery stocks</a:t>
            </a:r>
          </a:p>
          <a:p>
            <a:pPr marL="0" indent="0">
              <a:buNone/>
            </a:pPr>
            <a:r>
              <a:rPr lang="en-US" dirty="0"/>
              <a:t>Pros:</a:t>
            </a:r>
          </a:p>
          <a:p>
            <a:r>
              <a:rPr lang="en-US" dirty="0"/>
              <a:t>Enhanced ecological realism</a:t>
            </a:r>
          </a:p>
          <a:p>
            <a:r>
              <a:rPr lang="en-US" dirty="0"/>
              <a:t>Establishes ability to address trade-offs among fisheries</a:t>
            </a:r>
          </a:p>
          <a:p>
            <a:r>
              <a:rPr lang="en-US" dirty="0"/>
              <a:t>Often serves as a catalog for future work</a:t>
            </a:r>
          </a:p>
          <a:p>
            <a:pPr marL="0" indent="0">
              <a:buNone/>
            </a:pPr>
            <a:r>
              <a:rPr lang="en-US" dirty="0"/>
              <a:t>Cons:</a:t>
            </a:r>
          </a:p>
          <a:p>
            <a:r>
              <a:rPr lang="en-US" dirty="0"/>
              <a:t>Transparency of models</a:t>
            </a:r>
          </a:p>
          <a:p>
            <a:r>
              <a:rPr lang="en-US" dirty="0"/>
              <a:t>Assumptions of functional forms</a:t>
            </a:r>
          </a:p>
          <a:p>
            <a:r>
              <a:rPr lang="en-US" dirty="0"/>
              <a:t>Model outputs atypical for historical fisheries context</a:t>
            </a:r>
          </a:p>
          <a:p>
            <a:pPr marL="0" indent="0">
              <a:buNone/>
            </a:pPr>
            <a:r>
              <a:rPr lang="en-US" dirty="0"/>
              <a:t>Data Needs:</a:t>
            </a:r>
          </a:p>
          <a:p>
            <a:r>
              <a:rPr lang="en-US" dirty="0" smtClean="0"/>
              <a:t>Standard </a:t>
            </a:r>
            <a:r>
              <a:rPr lang="en-US" dirty="0"/>
              <a:t>plus stomach, many vital rates, many more taxa </a:t>
            </a:r>
            <a:r>
              <a:rPr lang="en-US" dirty="0" smtClean="0"/>
              <a:t>than </a:t>
            </a:r>
            <a:r>
              <a:rPr lang="en-US" dirty="0"/>
              <a:t>just targeted </a:t>
            </a:r>
            <a:r>
              <a:rPr lang="en-US" dirty="0" smtClean="0"/>
              <a:t>species</a:t>
            </a:r>
            <a:endParaRPr lang="en-US" dirty="0"/>
          </a:p>
          <a:p>
            <a:r>
              <a:rPr lang="en-US" dirty="0"/>
              <a:t>Flows among compartments and rates within compartments</a:t>
            </a:r>
          </a:p>
          <a:p>
            <a:endParaRPr lang="en-US" dirty="0"/>
          </a:p>
        </p:txBody>
      </p:sp>
      <p:pic>
        <p:nvPicPr>
          <p:cNvPr id="4" name="Picture 2" descr="Full_EBSweb_cr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238250"/>
            <a:ext cx="48006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Polladjjuv_EBS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971700"/>
            <a:ext cx="4403725"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3564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web, energy budget, network models</a:t>
            </a:r>
            <a:endParaRPr lang="en-US" dirty="0"/>
          </a:p>
        </p:txBody>
      </p:sp>
      <p:sp>
        <p:nvSpPr>
          <p:cNvPr id="3" name="Content Placeholder 2"/>
          <p:cNvSpPr>
            <a:spLocks noGrp="1"/>
          </p:cNvSpPr>
          <p:nvPr>
            <p:ph idx="1"/>
          </p:nvPr>
        </p:nvSpPr>
        <p:spPr/>
        <p:txBody>
          <a:bodyPr/>
          <a:lstStyle/>
          <a:p>
            <a:r>
              <a:rPr lang="en-US" dirty="0" err="1" smtClean="0"/>
              <a:t>Ecopath</a:t>
            </a:r>
            <a:r>
              <a:rPr lang="en-US" dirty="0" smtClean="0"/>
              <a:t> with </a:t>
            </a:r>
            <a:r>
              <a:rPr lang="en-US" dirty="0" err="1" smtClean="0"/>
              <a:t>Ecosim</a:t>
            </a:r>
            <a:r>
              <a:rPr lang="en-US" dirty="0" smtClean="0"/>
              <a:t> (and now </a:t>
            </a:r>
            <a:r>
              <a:rPr lang="en-US" dirty="0" err="1" smtClean="0"/>
              <a:t>Ecospace</a:t>
            </a:r>
            <a:r>
              <a:rPr lang="en-US" dirty="0" smtClean="0"/>
              <a:t>)</a:t>
            </a:r>
          </a:p>
          <a:p>
            <a:r>
              <a:rPr lang="en-US" dirty="0" err="1" smtClean="0"/>
              <a:t>EwE</a:t>
            </a:r>
            <a:r>
              <a:rPr lang="en-US" dirty="0" smtClean="0"/>
              <a:t> probably the most commonly applied  ecosystem model in fisheries</a:t>
            </a:r>
            <a:endParaRPr lang="en-US" dirty="0"/>
          </a:p>
        </p:txBody>
      </p:sp>
      <p:graphicFrame>
        <p:nvGraphicFramePr>
          <p:cNvPr id="4" name="Object 9"/>
          <p:cNvGraphicFramePr>
            <a:graphicFrameLocks noChangeAspect="1"/>
          </p:cNvGraphicFramePr>
          <p:nvPr>
            <p:extLst>
              <p:ext uri="{D42A27DB-BD31-4B8C-83A1-F6EECF244321}">
                <p14:modId xmlns:p14="http://schemas.microsoft.com/office/powerpoint/2010/main" val="1879430332"/>
              </p:ext>
            </p:extLst>
          </p:nvPr>
        </p:nvGraphicFramePr>
        <p:xfrm>
          <a:off x="914400" y="7017808"/>
          <a:ext cx="7467600" cy="984250"/>
        </p:xfrm>
        <a:graphic>
          <a:graphicData uri="http://schemas.openxmlformats.org/presentationml/2006/ole">
            <mc:AlternateContent xmlns:mc="http://schemas.openxmlformats.org/markup-compatibility/2006">
              <mc:Choice xmlns:v="urn:schemas-microsoft-com:vml" Requires="v">
                <p:oleObj spid="_x0000_s146478" name="Equation" r:id="rId3" imgW="2679700" imgH="355600" progId="Equation.3">
                  <p:embed/>
                </p:oleObj>
              </mc:Choice>
              <mc:Fallback>
                <p:oleObj name="Equation" r:id="rId3" imgW="26797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7017808"/>
                        <a:ext cx="74676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descr="Screen Shot 2015-03-26 at 6.08.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5600700"/>
            <a:ext cx="8585200" cy="1257300"/>
          </a:xfrm>
          <a:prstGeom prst="rect">
            <a:avLst/>
          </a:prstGeom>
        </p:spPr>
      </p:pic>
      <p:pic>
        <p:nvPicPr>
          <p:cNvPr id="6" name="Picture 5" descr="Screen Shot 2015-03-26 at 7.45.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1221" y="3245555"/>
            <a:ext cx="6787446" cy="1832610"/>
          </a:xfrm>
          <a:prstGeom prst="rect">
            <a:avLst/>
          </a:prstGeom>
        </p:spPr>
      </p:pic>
    </p:spTree>
    <p:extLst>
      <p:ext uri="{BB962C8B-B14F-4D97-AF65-F5344CB8AC3E}">
        <p14:creationId xmlns:p14="http://schemas.microsoft.com/office/powerpoint/2010/main" val="3640414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7900" y="3129632"/>
            <a:ext cx="4902200" cy="3213100"/>
          </a:xfrm>
          <a:prstGeom prst="rect">
            <a:avLst/>
          </a:prstGeom>
        </p:spPr>
      </p:pic>
      <p:sp>
        <p:nvSpPr>
          <p:cNvPr id="6" name="TextBox 5"/>
          <p:cNvSpPr txBox="1"/>
          <p:nvPr/>
        </p:nvSpPr>
        <p:spPr>
          <a:xfrm>
            <a:off x="6797323" y="6455621"/>
            <a:ext cx="2469444" cy="369332"/>
          </a:xfrm>
          <a:prstGeom prst="rect">
            <a:avLst/>
          </a:prstGeom>
          <a:noFill/>
        </p:spPr>
        <p:txBody>
          <a:bodyPr wrap="square" rtlCol="0">
            <a:spAutoFit/>
          </a:bodyPr>
          <a:lstStyle/>
          <a:p>
            <a:r>
              <a:rPr lang="en-US" dirty="0" err="1" smtClean="0"/>
              <a:t>Hartvig</a:t>
            </a:r>
            <a:r>
              <a:rPr lang="en-US" dirty="0" smtClean="0"/>
              <a:t> et al. 2011</a:t>
            </a:r>
            <a:endParaRPr lang="en-US" dirty="0"/>
          </a:p>
        </p:txBody>
      </p:sp>
      <p:sp>
        <p:nvSpPr>
          <p:cNvPr id="2" name="Title 1"/>
          <p:cNvSpPr>
            <a:spLocks noGrp="1"/>
          </p:cNvSpPr>
          <p:nvPr>
            <p:ph type="title"/>
          </p:nvPr>
        </p:nvSpPr>
        <p:spPr/>
        <p:txBody>
          <a:bodyPr/>
          <a:lstStyle/>
          <a:p>
            <a:r>
              <a:rPr lang="en-US" dirty="0" smtClean="0"/>
              <a:t>Size spectra models</a:t>
            </a:r>
            <a:endParaRPr lang="en-US" dirty="0"/>
          </a:p>
        </p:txBody>
      </p:sp>
      <p:sp>
        <p:nvSpPr>
          <p:cNvPr id="3" name="Content Placeholder 2"/>
          <p:cNvSpPr>
            <a:spLocks noGrp="1"/>
          </p:cNvSpPr>
          <p:nvPr>
            <p:ph idx="1"/>
          </p:nvPr>
        </p:nvSpPr>
        <p:spPr>
          <a:xfrm>
            <a:off x="457200" y="1051870"/>
            <a:ext cx="8229600" cy="5588417"/>
          </a:xfrm>
        </p:spPr>
        <p:txBody>
          <a:bodyPr>
            <a:normAutofit/>
          </a:bodyPr>
          <a:lstStyle/>
          <a:p>
            <a:r>
              <a:rPr lang="en-US" sz="2400" dirty="0" smtClean="0"/>
              <a:t>Simple metabolic models</a:t>
            </a:r>
          </a:p>
          <a:p>
            <a:r>
              <a:rPr lang="en-US" sz="2400" dirty="0" smtClean="0"/>
              <a:t>Feeding ecology based on theoretical size-based relationships</a:t>
            </a:r>
          </a:p>
          <a:p>
            <a:r>
              <a:rPr lang="en-US" sz="2400" dirty="0" smtClean="0"/>
              <a:t>Focus on size distribution of communities rather than individual species</a:t>
            </a:r>
            <a:endParaRPr lang="en-US" sz="2400" dirty="0"/>
          </a:p>
        </p:txBody>
      </p:sp>
    </p:spTree>
    <p:extLst>
      <p:ext uri="{BB962C8B-B14F-4D97-AF65-F5344CB8AC3E}">
        <p14:creationId xmlns:p14="http://schemas.microsoft.com/office/powerpoint/2010/main" val="1573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a:xfrm>
            <a:off x="565912" y="1313293"/>
            <a:ext cx="8228160" cy="724396"/>
          </a:xfrm>
        </p:spPr>
        <p:txBody>
          <a:bodyPr tIns="12801"/>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1500" b="1" dirty="0"/>
              <a:t>How does abundance scale with body size in coupled size‐structured food webs?</a:t>
            </a:r>
          </a:p>
        </p:txBody>
      </p:sp>
      <p:pic>
        <p:nvPicPr>
          <p:cNvPr id="2051" name="Picture 2"/>
          <p:cNvPicPr>
            <a:picLocks noChangeAspect="1" noChangeArrowheads="1"/>
          </p:cNvPicPr>
          <p:nvPr/>
        </p:nvPicPr>
        <p:blipFill>
          <a:blip r:embed="rId3" cstate="print"/>
          <a:srcRect/>
          <a:stretch>
            <a:fillRect/>
          </a:stretch>
        </p:blipFill>
        <p:spPr bwMode="auto">
          <a:xfrm>
            <a:off x="1765836" y="2170732"/>
            <a:ext cx="5857305" cy="4034880"/>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0" y="0"/>
            <a:ext cx="0" cy="0"/>
          </a:xfrm>
          <a:prstGeom prst="rect">
            <a:avLst/>
          </a:prstGeom>
          <a:noFill/>
          <a:ln w="9525">
            <a:noFill/>
            <a:round/>
            <a:headEnd/>
            <a:tailEnd/>
          </a:ln>
        </p:spPr>
      </p:pic>
      <p:sp>
        <p:nvSpPr>
          <p:cNvPr id="2053" name="Text Box 4"/>
          <p:cNvSpPr txBox="1">
            <a:spLocks noChangeArrowheads="1"/>
          </p:cNvSpPr>
          <p:nvPr/>
        </p:nvSpPr>
        <p:spPr bwMode="auto">
          <a:xfrm>
            <a:off x="115200" y="6205612"/>
            <a:ext cx="6252480" cy="505493"/>
          </a:xfrm>
          <a:prstGeom prst="rect">
            <a:avLst/>
          </a:prstGeom>
          <a:noFill/>
          <a:ln w="9525">
            <a:noFill/>
            <a:round/>
            <a:headEnd/>
            <a:tailEnd/>
          </a:ln>
        </p:spPr>
        <p:txBody>
          <a:bodyPr lIns="81639" tIns="49620" rIns="81639" bIns="40820"/>
          <a:lstStyle/>
          <a:p>
            <a:pPr>
              <a:tabLst>
                <a:tab pos="656650" algn="l"/>
                <a:tab pos="1313299" algn="l"/>
                <a:tab pos="1969949" algn="l"/>
                <a:tab pos="2626599" algn="l"/>
                <a:tab pos="3283248" algn="l"/>
                <a:tab pos="3939898" algn="l"/>
                <a:tab pos="4596548" algn="l"/>
                <a:tab pos="5253198" algn="l"/>
                <a:tab pos="5909847" algn="l"/>
              </a:tabLst>
            </a:pPr>
            <a:r>
              <a:rPr lang="en-GB" sz="1000" b="1">
                <a:solidFill>
                  <a:srgbClr val="000000"/>
                </a:solidFill>
              </a:rPr>
              <a:t>Journal of Animal Ecology</a:t>
            </a:r>
            <a:r>
              <a:rPr lang="en-GB" sz="1000">
                <a:solidFill>
                  <a:srgbClr val="000000"/>
                </a:solidFill>
              </a:rPr>
              <a:t/>
            </a:r>
            <a:br>
              <a:rPr lang="en-GB" sz="1000">
                <a:solidFill>
                  <a:srgbClr val="000000"/>
                </a:solidFill>
              </a:rPr>
            </a:br>
            <a:r>
              <a:rPr lang="en-GB" sz="1000">
                <a:solidFill>
                  <a:srgbClr val="000000"/>
                </a:solidFill>
                <a:hlinkClick r:id="rId5"/>
              </a:rPr>
              <a:t>Volume 78, Issue 1, </a:t>
            </a:r>
            <a:r>
              <a:rPr lang="en-GB" sz="1000">
                <a:solidFill>
                  <a:srgbClr val="000000"/>
                </a:solidFill>
              </a:rPr>
              <a:t>pages 270-280, 3 OCT 2008 DOI: 10.1111/j.1365-2656.2008.01466.x</a:t>
            </a:r>
            <a:br>
              <a:rPr lang="en-GB" sz="1000">
                <a:solidFill>
                  <a:srgbClr val="000000"/>
                </a:solidFill>
              </a:rPr>
            </a:br>
            <a:r>
              <a:rPr lang="en-GB" sz="1000">
                <a:solidFill>
                  <a:srgbClr val="000000"/>
                </a:solidFill>
                <a:hlinkClick r:id="rId6"/>
              </a:rPr>
              <a:t>http://onlinelibrary.wiley.com/doi/10.1111/j.1365-2656.2008.01466.x/full#f1</a:t>
            </a:r>
          </a:p>
        </p:txBody>
      </p:sp>
      <p:sp>
        <p:nvSpPr>
          <p:cNvPr id="6" name="Title 1"/>
          <p:cNvSpPr txBox="1">
            <a:spLocks/>
          </p:cNvSpPr>
          <p:nvPr/>
        </p:nvSpPr>
        <p:spPr>
          <a:xfrm>
            <a:off x="457200" y="183923"/>
            <a:ext cx="8229600" cy="6883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solidFill>
                  <a:schemeClr val="accent1"/>
                </a:solidFill>
              </a:rPr>
              <a:t>Size spectra models</a:t>
            </a:r>
            <a:endParaRPr lang="en-US" sz="3600" dirty="0">
              <a:solidFill>
                <a:schemeClr val="accent1"/>
              </a:solidFill>
            </a:endParaRPr>
          </a:p>
        </p:txBody>
      </p:sp>
    </p:spTree>
    <p:extLst>
      <p:ext uri="{BB962C8B-B14F-4D97-AF65-F5344CB8AC3E}">
        <p14:creationId xmlns:p14="http://schemas.microsoft.com/office/powerpoint/2010/main" val="4246947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Changes in community size structure from fishing and climate.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361" y="6335226"/>
            <a:ext cx="682560" cy="3715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760" y="979303"/>
            <a:ext cx="438480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381760" y="5972307"/>
            <a:ext cx="3918240" cy="309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Julia L. Blanchard et al. Phil. Trans. R. Soc. B 2012;367:2979-2989</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©2012 by The Royal Society</a:t>
            </a:r>
          </a:p>
        </p:txBody>
      </p:sp>
    </p:spTree>
    <p:extLst>
      <p:ext uri="{BB962C8B-B14F-4D97-AF65-F5344CB8AC3E}">
        <p14:creationId xmlns:p14="http://schemas.microsoft.com/office/powerpoint/2010/main" val="36700685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Biogeochemical models in fisheries</a:t>
            </a:r>
            <a:endParaRPr lang="en-US" dirty="0"/>
          </a:p>
        </p:txBody>
      </p:sp>
      <p:sp>
        <p:nvSpPr>
          <p:cNvPr id="3" name="Content Placeholder 2"/>
          <p:cNvSpPr>
            <a:spLocks noGrp="1"/>
          </p:cNvSpPr>
          <p:nvPr>
            <p:ph idx="1"/>
          </p:nvPr>
        </p:nvSpPr>
        <p:spPr>
          <a:xfrm>
            <a:off x="457200" y="1051870"/>
            <a:ext cx="4114800" cy="5588417"/>
          </a:xfrm>
        </p:spPr>
        <p:txBody>
          <a:bodyPr>
            <a:normAutofit fontScale="62500" lnSpcReduction="20000"/>
          </a:bodyPr>
          <a:lstStyle/>
          <a:p>
            <a:pPr marL="0" indent="0">
              <a:buNone/>
            </a:pPr>
            <a:r>
              <a:rPr lang="en-US" dirty="0"/>
              <a:t>Intended Purpose:</a:t>
            </a:r>
          </a:p>
          <a:p>
            <a:r>
              <a:rPr lang="en-US" dirty="0"/>
              <a:t>Evaluate fish in the context of broader material/elemental fluxes in a </a:t>
            </a:r>
            <a:r>
              <a:rPr lang="en-US" dirty="0" smtClean="0"/>
              <a:t>system</a:t>
            </a:r>
          </a:p>
          <a:p>
            <a:r>
              <a:rPr lang="en-US" dirty="0" smtClean="0"/>
              <a:t>Form the basis of some coupled ecosystem models</a:t>
            </a:r>
            <a:endParaRPr lang="en-US" dirty="0"/>
          </a:p>
          <a:p>
            <a:pPr marL="0" indent="0">
              <a:buNone/>
            </a:pPr>
            <a:r>
              <a:rPr lang="en-US" dirty="0"/>
              <a:t>Pros:</a:t>
            </a:r>
          </a:p>
          <a:p>
            <a:r>
              <a:rPr lang="en-US" dirty="0"/>
              <a:t>Places fish in broader systemic context</a:t>
            </a:r>
          </a:p>
          <a:p>
            <a:r>
              <a:rPr lang="en-US" dirty="0"/>
              <a:t>Particularly helpful for chemical (heavy metal or organic toxin) accumulation modeling</a:t>
            </a:r>
          </a:p>
          <a:p>
            <a:pPr marL="0" indent="0">
              <a:buNone/>
            </a:pPr>
            <a:r>
              <a:rPr lang="en-US" dirty="0"/>
              <a:t>Cons:</a:t>
            </a:r>
          </a:p>
          <a:p>
            <a:r>
              <a:rPr lang="en-US" dirty="0"/>
              <a:t>Not routinely used in typical fishery modeling contexts</a:t>
            </a:r>
          </a:p>
          <a:p>
            <a:pPr marL="0" indent="0">
              <a:buNone/>
            </a:pPr>
            <a:r>
              <a:rPr lang="en-US" dirty="0"/>
              <a:t>Data Needs:</a:t>
            </a:r>
          </a:p>
          <a:p>
            <a:r>
              <a:rPr lang="en-US" dirty="0"/>
              <a:t>Elemental composition, flows among compartments and rates within </a:t>
            </a:r>
            <a:r>
              <a:rPr lang="en-US" dirty="0" smtClean="0"/>
              <a:t>compartments</a:t>
            </a:r>
            <a:endParaRPr lang="en-US" dirty="0"/>
          </a:p>
        </p:txBody>
      </p:sp>
      <p:pic>
        <p:nvPicPr>
          <p:cNvPr id="4" name="Picture 5" descr="Umd_March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0" y="1905000"/>
            <a:ext cx="4038600" cy="3028950"/>
          </a:xfrm>
          <a:prstGeom prst="rect">
            <a:avLst/>
          </a:prstGeom>
          <a:solidFill>
            <a:schemeClr val="accent1"/>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6" descr="grid_12985_r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267200"/>
            <a:ext cx="1946275" cy="2514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043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6.12.13 PM.png"/>
          <p:cNvPicPr>
            <a:picLocks noChangeAspect="1"/>
          </p:cNvPicPr>
          <p:nvPr/>
        </p:nvPicPr>
        <p:blipFill rotWithShape="1">
          <a:blip r:embed="rId2">
            <a:extLst>
              <a:ext uri="{28A0092B-C50C-407E-A947-70E740481C1C}">
                <a14:useLocalDpi xmlns:a14="http://schemas.microsoft.com/office/drawing/2010/main" val="0"/>
              </a:ext>
            </a:extLst>
          </a:blip>
          <a:srcRect t="4336"/>
          <a:stretch/>
        </p:blipFill>
        <p:spPr>
          <a:xfrm>
            <a:off x="2273130" y="877824"/>
            <a:ext cx="6700143" cy="5980176"/>
          </a:xfrm>
          <a:prstGeom prst="rect">
            <a:avLst/>
          </a:prstGeom>
        </p:spPr>
      </p:pic>
      <p:sp>
        <p:nvSpPr>
          <p:cNvPr id="3" name="TextBox 2"/>
          <p:cNvSpPr txBox="1"/>
          <p:nvPr/>
        </p:nvSpPr>
        <p:spPr>
          <a:xfrm>
            <a:off x="141111" y="43218"/>
            <a:ext cx="4713111" cy="1200329"/>
          </a:xfrm>
          <a:prstGeom prst="rect">
            <a:avLst/>
          </a:prstGeom>
          <a:noFill/>
        </p:spPr>
        <p:txBody>
          <a:bodyPr wrap="square" rtlCol="0">
            <a:spAutoFit/>
          </a:bodyPr>
          <a:lstStyle/>
          <a:p>
            <a:r>
              <a:rPr lang="en-US" dirty="0"/>
              <a:t>Cowles, G. W. (2008). Parallelization of the FVCOM coastal ocean model. </a:t>
            </a:r>
            <a:r>
              <a:rPr lang="en-US" i="1" dirty="0"/>
              <a:t>International Journal of High Performance Computing Applications</a:t>
            </a:r>
            <a:r>
              <a:rPr lang="en-US" dirty="0"/>
              <a:t>, </a:t>
            </a:r>
            <a:r>
              <a:rPr lang="en-US" i="1" dirty="0"/>
              <a:t>22</a:t>
            </a:r>
            <a:r>
              <a:rPr lang="en-US" dirty="0"/>
              <a:t>(2), 177-193.</a:t>
            </a:r>
          </a:p>
        </p:txBody>
      </p:sp>
    </p:spTree>
    <p:extLst>
      <p:ext uri="{BB962C8B-B14F-4D97-AF65-F5344CB8AC3E}">
        <p14:creationId xmlns:p14="http://schemas.microsoft.com/office/powerpoint/2010/main" val="4058910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Whole-of-system models in fisheries</a:t>
            </a:r>
            <a:endParaRPr lang="en-US" dirty="0"/>
          </a:p>
        </p:txBody>
      </p:sp>
      <p:sp>
        <p:nvSpPr>
          <p:cNvPr id="3" name="Content Placeholder 2"/>
          <p:cNvSpPr>
            <a:spLocks noGrp="1"/>
          </p:cNvSpPr>
          <p:nvPr>
            <p:ph idx="1"/>
          </p:nvPr>
        </p:nvSpPr>
        <p:spPr>
          <a:xfrm>
            <a:off x="457200" y="1051870"/>
            <a:ext cx="4382911" cy="5588417"/>
          </a:xfrm>
        </p:spPr>
        <p:txBody>
          <a:bodyPr>
            <a:normAutofit fontScale="55000" lnSpcReduction="20000"/>
          </a:bodyPr>
          <a:lstStyle/>
          <a:p>
            <a:pPr marL="0" indent="0">
              <a:buNone/>
            </a:pPr>
            <a:r>
              <a:rPr lang="en-US" dirty="0"/>
              <a:t>Intended Purpose:</a:t>
            </a:r>
          </a:p>
          <a:p>
            <a:r>
              <a:rPr lang="en-US" dirty="0"/>
              <a:t>Evaluate fish in context of all the potential uses of an ecosystem</a:t>
            </a:r>
          </a:p>
          <a:p>
            <a:pPr marL="0" indent="0">
              <a:buNone/>
            </a:pPr>
            <a:r>
              <a:rPr lang="en-US" dirty="0"/>
              <a:t>Pros:</a:t>
            </a:r>
          </a:p>
          <a:p>
            <a:r>
              <a:rPr lang="en-US" dirty="0"/>
              <a:t>Inclusive of effectively every possible factor that can influence fish stocks</a:t>
            </a:r>
          </a:p>
          <a:p>
            <a:r>
              <a:rPr lang="en-US" dirty="0"/>
              <a:t>Excellent for strategic, multiple sector </a:t>
            </a:r>
            <a:r>
              <a:rPr lang="en-US" dirty="0" smtClean="0"/>
              <a:t>management</a:t>
            </a:r>
            <a:endParaRPr lang="en-US" dirty="0"/>
          </a:p>
          <a:p>
            <a:pPr marL="0" indent="0">
              <a:buNone/>
            </a:pPr>
            <a:r>
              <a:rPr lang="en-US" dirty="0"/>
              <a:t>Cons:</a:t>
            </a:r>
          </a:p>
          <a:p>
            <a:r>
              <a:rPr lang="en-US" dirty="0"/>
              <a:t>Models quickly become unwieldy</a:t>
            </a:r>
          </a:p>
          <a:p>
            <a:r>
              <a:rPr lang="en-US" dirty="0"/>
              <a:t>Multiple functional forms to choose from</a:t>
            </a:r>
          </a:p>
          <a:p>
            <a:r>
              <a:rPr lang="en-US" dirty="0"/>
              <a:t>Model outputs may or may not be familiar</a:t>
            </a:r>
          </a:p>
          <a:p>
            <a:pPr marL="0" indent="0">
              <a:buNone/>
            </a:pPr>
            <a:r>
              <a:rPr lang="en-US" dirty="0"/>
              <a:t>Data Needs:</a:t>
            </a:r>
          </a:p>
          <a:p>
            <a:r>
              <a:rPr lang="en-US" dirty="0" smtClean="0"/>
              <a:t>Standard </a:t>
            </a:r>
            <a:r>
              <a:rPr lang="en-US" dirty="0"/>
              <a:t>plus stomach, many vital rates, many more taxa groups than just targeted </a:t>
            </a:r>
            <a:r>
              <a:rPr lang="en-US" dirty="0" smtClean="0"/>
              <a:t>species</a:t>
            </a:r>
            <a:endParaRPr lang="en-US" dirty="0"/>
          </a:p>
          <a:p>
            <a:r>
              <a:rPr lang="en-US" dirty="0"/>
              <a:t>Flows among compartments and rates within compartments</a:t>
            </a:r>
          </a:p>
          <a:p>
            <a:r>
              <a:rPr lang="en-US" dirty="0"/>
              <a:t>Economic, socioeconomic and governance </a:t>
            </a:r>
            <a:r>
              <a:rPr lang="en-US" dirty="0" smtClean="0"/>
              <a:t>drivers</a:t>
            </a:r>
            <a:endParaRPr lang="en-US" dirty="0"/>
          </a:p>
        </p:txBody>
      </p:sp>
      <p:grpSp>
        <p:nvGrpSpPr>
          <p:cNvPr id="48" name="Group 22"/>
          <p:cNvGrpSpPr>
            <a:grpSpLocks/>
          </p:cNvGrpSpPr>
          <p:nvPr/>
        </p:nvGrpSpPr>
        <p:grpSpPr bwMode="auto">
          <a:xfrm>
            <a:off x="5830711" y="1025889"/>
            <a:ext cx="5181600" cy="3255963"/>
            <a:chOff x="914400" y="762000"/>
            <a:chExt cx="8374733" cy="5377215"/>
          </a:xfrm>
        </p:grpSpPr>
        <p:sp>
          <p:nvSpPr>
            <p:cNvPr id="49" name="Text Box 4"/>
            <p:cNvSpPr txBox="1">
              <a:spLocks noChangeArrowheads="1"/>
            </p:cNvSpPr>
            <p:nvPr/>
          </p:nvSpPr>
          <p:spPr bwMode="auto">
            <a:xfrm>
              <a:off x="7072292" y="882601"/>
              <a:ext cx="862105" cy="4446492"/>
            </a:xfrm>
            <a:prstGeom prst="rect">
              <a:avLst/>
            </a:prstGeom>
            <a:noFill/>
            <a:ln w="12700">
              <a:noFill/>
              <a:prstDash val="dash"/>
              <a:miter lim="800000"/>
              <a:headEnd/>
              <a:tailEnd/>
            </a:ln>
          </p:spPr>
          <p:txBody>
            <a:bodyPr>
              <a:spAutoFit/>
            </a:bodyPr>
            <a:lstStyle/>
            <a:p>
              <a:pPr eaLnBrk="0" fontAlgn="auto" hangingPunct="0">
                <a:lnSpc>
                  <a:spcPct val="160000"/>
                </a:lnSpc>
                <a:spcBef>
                  <a:spcPts val="0"/>
                </a:spcBef>
                <a:spcAft>
                  <a:spcPts val="0"/>
                </a:spcAft>
                <a:defRPr/>
              </a:pPr>
              <a:r>
                <a:rPr lang="en-AU" sz="1050" b="1" dirty="0">
                  <a:solidFill>
                    <a:schemeClr val="accent5"/>
                  </a:solidFill>
                </a:rPr>
                <a:t>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50</a:t>
              </a:r>
            </a:p>
            <a:p>
              <a:pPr eaLnBrk="0" fontAlgn="auto" hangingPunct="0">
                <a:lnSpc>
                  <a:spcPct val="7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120+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2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300+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endParaRPr lang="en-AU" sz="1050" b="1" dirty="0">
                <a:solidFill>
                  <a:schemeClr val="accent5"/>
                </a:solidFill>
              </a:endParaRPr>
            </a:p>
          </p:txBody>
        </p:sp>
        <p:grpSp>
          <p:nvGrpSpPr>
            <p:cNvPr id="50" name="Group 21"/>
            <p:cNvGrpSpPr>
              <a:grpSpLocks/>
            </p:cNvGrpSpPr>
            <p:nvPr/>
          </p:nvGrpSpPr>
          <p:grpSpPr bwMode="auto">
            <a:xfrm>
              <a:off x="914400" y="762000"/>
              <a:ext cx="8374733" cy="5377215"/>
              <a:chOff x="914400" y="762000"/>
              <a:chExt cx="8374733" cy="5377215"/>
            </a:xfrm>
          </p:grpSpPr>
          <p:pic>
            <p:nvPicPr>
              <p:cNvPr id="51" name="Picture 2" descr="neus"/>
              <p:cNvPicPr>
                <a:picLocks noChangeAspect="1" noChangeArrowheads="1"/>
              </p:cNvPicPr>
              <p:nvPr/>
            </p:nvPicPr>
            <p:blipFill>
              <a:blip r:embed="rId2"/>
              <a:srcRect/>
              <a:stretch>
                <a:fillRect/>
              </a:stretch>
            </p:blipFill>
            <p:spPr bwMode="auto">
              <a:xfrm>
                <a:off x="914400" y="804863"/>
                <a:ext cx="4433887" cy="4681537"/>
              </a:xfrm>
              <a:prstGeom prst="rect">
                <a:avLst/>
              </a:prstGeom>
              <a:noFill/>
              <a:ln w="9525">
                <a:noFill/>
                <a:miter lim="800000"/>
                <a:headEnd/>
                <a:tailEnd/>
              </a:ln>
            </p:spPr>
          </p:pic>
          <p:grpSp>
            <p:nvGrpSpPr>
              <p:cNvPr id="52" name="Group 5"/>
              <p:cNvGrpSpPr>
                <a:grpSpLocks/>
              </p:cNvGrpSpPr>
              <p:nvPr/>
            </p:nvGrpSpPr>
            <p:grpSpPr bwMode="auto">
              <a:xfrm>
                <a:off x="4648199" y="762000"/>
                <a:ext cx="4640934" cy="5377215"/>
                <a:chOff x="3384" y="696"/>
                <a:chExt cx="3303" cy="3640"/>
              </a:xfrm>
            </p:grpSpPr>
            <p:sp>
              <p:nvSpPr>
                <p:cNvPr id="53" name="Rectangle 6"/>
                <p:cNvSpPr>
                  <a:spLocks noChangeArrowheads="1"/>
                </p:cNvSpPr>
                <p:nvPr/>
              </p:nvSpPr>
              <p:spPr bwMode="auto">
                <a:xfrm>
                  <a:off x="4781" y="3756"/>
                  <a:ext cx="382" cy="318"/>
                </a:xfrm>
                <a:prstGeom prst="rect">
                  <a:avLst/>
                </a:prstGeom>
                <a:solidFill>
                  <a:srgbClr val="996633"/>
                </a:solidFill>
                <a:ln w="28575">
                  <a:solidFill>
                    <a:schemeClr val="accent4"/>
                  </a:solidFill>
                  <a:miter lim="800000"/>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54" name="Rectangle 7"/>
                <p:cNvSpPr>
                  <a:spLocks noChangeArrowheads="1"/>
                </p:cNvSpPr>
                <p:nvPr/>
              </p:nvSpPr>
              <p:spPr bwMode="auto">
                <a:xfrm>
                  <a:off x="4781" y="918"/>
                  <a:ext cx="382" cy="3163"/>
                </a:xfrm>
                <a:prstGeom prst="rect">
                  <a:avLst/>
                </a:prstGeom>
                <a:noFill/>
                <a:ln w="28575">
                  <a:solidFill>
                    <a:schemeClr val="accent4"/>
                  </a:solidFill>
                  <a:miter lim="800000"/>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55" name="Line 8"/>
                <p:cNvSpPr>
                  <a:spLocks noChangeShapeType="1"/>
                </p:cNvSpPr>
                <p:nvPr/>
              </p:nvSpPr>
              <p:spPr bwMode="auto">
                <a:xfrm>
                  <a:off x="4808" y="1984"/>
                  <a:ext cx="327" cy="9"/>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56" name="Line 9"/>
                <p:cNvSpPr>
                  <a:spLocks noChangeShapeType="1"/>
                </p:cNvSpPr>
                <p:nvPr/>
              </p:nvSpPr>
              <p:spPr bwMode="auto">
                <a:xfrm>
                  <a:off x="4808" y="1479"/>
                  <a:ext cx="327" cy="9"/>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57" name="Line 10"/>
                <p:cNvSpPr>
                  <a:spLocks noChangeShapeType="1"/>
                </p:cNvSpPr>
                <p:nvPr/>
              </p:nvSpPr>
              <p:spPr bwMode="auto">
                <a:xfrm>
                  <a:off x="4808" y="2780"/>
                  <a:ext cx="320" cy="2"/>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58" name="Text Box 11"/>
                <p:cNvSpPr txBox="1">
                  <a:spLocks noChangeArrowheads="1"/>
                </p:cNvSpPr>
                <p:nvPr/>
              </p:nvSpPr>
              <p:spPr bwMode="auto">
                <a:xfrm>
                  <a:off x="5213" y="3921"/>
                  <a:ext cx="1226"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Sediment</a:t>
                  </a:r>
                  <a:endParaRPr lang="en-AU" b="1">
                    <a:solidFill>
                      <a:schemeClr val="bg1"/>
                    </a:solidFill>
                    <a:latin typeface="Arial Narrow" pitchFamily="34" charset="0"/>
                  </a:endParaRPr>
                </a:p>
              </p:txBody>
            </p:sp>
            <p:sp>
              <p:nvSpPr>
                <p:cNvPr id="59" name="Text Box 12"/>
                <p:cNvSpPr txBox="1">
                  <a:spLocks noChangeArrowheads="1"/>
                </p:cNvSpPr>
                <p:nvPr/>
              </p:nvSpPr>
              <p:spPr bwMode="auto">
                <a:xfrm>
                  <a:off x="5350" y="3498"/>
                  <a:ext cx="1337"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Epibenthic</a:t>
                  </a:r>
                </a:p>
              </p:txBody>
            </p:sp>
            <p:sp>
              <p:nvSpPr>
                <p:cNvPr id="60" name="Text Box 13"/>
                <p:cNvSpPr txBox="1">
                  <a:spLocks noChangeArrowheads="1"/>
                </p:cNvSpPr>
                <p:nvPr/>
              </p:nvSpPr>
              <p:spPr bwMode="auto">
                <a:xfrm>
                  <a:off x="5409" y="696"/>
                  <a:ext cx="959"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Pelagic</a:t>
                  </a:r>
                  <a:endParaRPr lang="en-AU" b="1">
                    <a:solidFill>
                      <a:schemeClr val="bg1"/>
                    </a:solidFill>
                    <a:latin typeface="Arial Narrow" pitchFamily="34" charset="0"/>
                  </a:endParaRPr>
                </a:p>
              </p:txBody>
            </p:sp>
            <p:sp>
              <p:nvSpPr>
                <p:cNvPr id="61" name="Line 14"/>
                <p:cNvSpPr>
                  <a:spLocks noChangeShapeType="1"/>
                </p:cNvSpPr>
                <p:nvPr/>
              </p:nvSpPr>
              <p:spPr bwMode="auto">
                <a:xfrm>
                  <a:off x="5202" y="3749"/>
                  <a:ext cx="183" cy="0"/>
                </a:xfrm>
                <a:prstGeom prst="line">
                  <a:avLst/>
                </a:prstGeom>
                <a:noFill/>
                <a:ln w="76200">
                  <a:solidFill>
                    <a:schemeClr val="accent4"/>
                  </a:solidFill>
                  <a:round/>
                  <a:headEnd type="triangle" w="med" len="med"/>
                  <a:tailEnd/>
                </a:ln>
              </p:spPr>
              <p:txBody>
                <a:bodyPr/>
                <a:lstStyle/>
                <a:p>
                  <a:pPr fontAlgn="auto">
                    <a:spcBef>
                      <a:spcPts val="0"/>
                    </a:spcBef>
                    <a:spcAft>
                      <a:spcPts val="0"/>
                    </a:spcAft>
                    <a:defRPr/>
                  </a:pPr>
                  <a:endParaRPr lang="en-US">
                    <a:solidFill>
                      <a:schemeClr val="accent6"/>
                    </a:solidFill>
                  </a:endParaRPr>
                </a:p>
              </p:txBody>
            </p:sp>
            <p:grpSp>
              <p:nvGrpSpPr>
                <p:cNvPr id="62" name="Group 15"/>
                <p:cNvGrpSpPr>
                  <a:grpSpLocks/>
                </p:cNvGrpSpPr>
                <p:nvPr/>
              </p:nvGrpSpPr>
              <p:grpSpPr bwMode="auto">
                <a:xfrm>
                  <a:off x="3384" y="927"/>
                  <a:ext cx="1399" cy="3147"/>
                  <a:chOff x="3384" y="927"/>
                  <a:chExt cx="1399" cy="3147"/>
                </a:xfrm>
              </p:grpSpPr>
              <p:sp>
                <p:nvSpPr>
                  <p:cNvPr id="63" name="AutoShape 16"/>
                  <p:cNvSpPr>
                    <a:spLocks noChangeArrowheads="1"/>
                  </p:cNvSpPr>
                  <p:nvPr/>
                </p:nvSpPr>
                <p:spPr bwMode="auto">
                  <a:xfrm>
                    <a:off x="3384" y="1701"/>
                    <a:ext cx="57" cy="55"/>
                  </a:xfrm>
                  <a:prstGeom prst="flowChartConnector">
                    <a:avLst/>
                  </a:prstGeom>
                  <a:solidFill>
                    <a:srgbClr val="FFFFFF"/>
                  </a:solidFill>
                  <a:ln w="12700">
                    <a:solidFill>
                      <a:schemeClr val="accent4"/>
                    </a:solidFill>
                    <a:round/>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64" name="Line 17"/>
                  <p:cNvSpPr>
                    <a:spLocks noChangeShapeType="1"/>
                  </p:cNvSpPr>
                  <p:nvPr/>
                </p:nvSpPr>
                <p:spPr bwMode="auto">
                  <a:xfrm>
                    <a:off x="3409" y="1743"/>
                    <a:ext cx="1366" cy="2330"/>
                  </a:xfrm>
                  <a:prstGeom prst="line">
                    <a:avLst/>
                  </a:prstGeom>
                  <a:noFill/>
                  <a:ln w="12700">
                    <a:solidFill>
                      <a:schemeClr val="accent4"/>
                    </a:solidFill>
                    <a:round/>
                    <a:headEnd/>
                    <a:tailEnd/>
                  </a:ln>
                </p:spPr>
                <p:txBody>
                  <a:bodyPr/>
                  <a:lstStyle/>
                  <a:p>
                    <a:pPr fontAlgn="auto">
                      <a:spcBef>
                        <a:spcPts val="0"/>
                      </a:spcBef>
                      <a:spcAft>
                        <a:spcPts val="0"/>
                      </a:spcAft>
                      <a:defRPr/>
                    </a:pPr>
                    <a:endParaRPr lang="en-US">
                      <a:solidFill>
                        <a:schemeClr val="accent6"/>
                      </a:solidFill>
                    </a:endParaRPr>
                  </a:p>
                </p:txBody>
              </p:sp>
              <p:sp>
                <p:nvSpPr>
                  <p:cNvPr id="65" name="Line 18"/>
                  <p:cNvSpPr>
                    <a:spLocks noChangeShapeType="1"/>
                  </p:cNvSpPr>
                  <p:nvPr/>
                </p:nvSpPr>
                <p:spPr bwMode="auto">
                  <a:xfrm flipV="1">
                    <a:off x="3409" y="927"/>
                    <a:ext cx="1373" cy="808"/>
                  </a:xfrm>
                  <a:prstGeom prst="line">
                    <a:avLst/>
                  </a:prstGeom>
                  <a:noFill/>
                  <a:ln w="12700">
                    <a:solidFill>
                      <a:schemeClr val="accent4"/>
                    </a:solidFill>
                    <a:round/>
                    <a:headEnd/>
                    <a:tailEnd/>
                  </a:ln>
                </p:spPr>
                <p:txBody>
                  <a:bodyPr/>
                  <a:lstStyle/>
                  <a:p>
                    <a:pPr fontAlgn="auto">
                      <a:spcBef>
                        <a:spcPts val="0"/>
                      </a:spcBef>
                      <a:spcAft>
                        <a:spcPts val="0"/>
                      </a:spcAft>
                      <a:defRPr/>
                    </a:pPr>
                    <a:endParaRPr lang="en-US">
                      <a:solidFill>
                        <a:schemeClr val="accent6"/>
                      </a:solidFill>
                    </a:endParaRPr>
                  </a:p>
                </p:txBody>
              </p:sp>
            </p:grpSp>
          </p:grpSp>
        </p:grpSp>
      </p:grpSp>
      <p:grpSp>
        <p:nvGrpSpPr>
          <p:cNvPr id="66" name="Group 4"/>
          <p:cNvGrpSpPr>
            <a:grpSpLocks/>
          </p:cNvGrpSpPr>
          <p:nvPr/>
        </p:nvGrpSpPr>
        <p:grpSpPr bwMode="auto">
          <a:xfrm>
            <a:off x="5225174" y="4131744"/>
            <a:ext cx="3762466" cy="2418987"/>
            <a:chOff x="834" y="835"/>
            <a:chExt cx="4287" cy="2804"/>
          </a:xfrm>
        </p:grpSpPr>
        <p:sp>
          <p:nvSpPr>
            <p:cNvPr id="67" name="Freeform 5"/>
            <p:cNvSpPr>
              <a:spLocks noChangeAspect="1"/>
            </p:cNvSpPr>
            <p:nvPr/>
          </p:nvSpPr>
          <p:spPr bwMode="auto">
            <a:xfrm>
              <a:off x="3022" y="1965"/>
              <a:ext cx="2099" cy="1674"/>
            </a:xfrm>
            <a:custGeom>
              <a:avLst/>
              <a:gdLst>
                <a:gd name="T0" fmla="*/ 0 w 2841"/>
                <a:gd name="T1" fmla="*/ 1620 h 2093"/>
                <a:gd name="T2" fmla="*/ 7 w 2841"/>
                <a:gd name="T3" fmla="*/ 1574 h 2093"/>
                <a:gd name="T4" fmla="*/ 21 w 2841"/>
                <a:gd name="T5" fmla="*/ 1528 h 2093"/>
                <a:gd name="T6" fmla="*/ 78 w 2841"/>
                <a:gd name="T7" fmla="*/ 1336 h 2093"/>
                <a:gd name="T8" fmla="*/ 106 w 2841"/>
                <a:gd name="T9" fmla="*/ 1260 h 2093"/>
                <a:gd name="T10" fmla="*/ 128 w 2841"/>
                <a:gd name="T11" fmla="*/ 1237 h 2093"/>
                <a:gd name="T12" fmla="*/ 170 w 2841"/>
                <a:gd name="T13" fmla="*/ 1160 h 2093"/>
                <a:gd name="T14" fmla="*/ 219 w 2841"/>
                <a:gd name="T15" fmla="*/ 1091 h 2093"/>
                <a:gd name="T16" fmla="*/ 276 w 2841"/>
                <a:gd name="T17" fmla="*/ 998 h 2093"/>
                <a:gd name="T18" fmla="*/ 305 w 2841"/>
                <a:gd name="T19" fmla="*/ 914 h 2093"/>
                <a:gd name="T20" fmla="*/ 341 w 2841"/>
                <a:gd name="T21" fmla="*/ 876 h 2093"/>
                <a:gd name="T22" fmla="*/ 369 w 2841"/>
                <a:gd name="T23" fmla="*/ 806 h 2093"/>
                <a:gd name="T24" fmla="*/ 412 w 2841"/>
                <a:gd name="T25" fmla="*/ 669 h 2093"/>
                <a:gd name="T26" fmla="*/ 440 w 2841"/>
                <a:gd name="T27" fmla="*/ 599 h 2093"/>
                <a:gd name="T28" fmla="*/ 447 w 2841"/>
                <a:gd name="T29" fmla="*/ 576 h 2093"/>
                <a:gd name="T30" fmla="*/ 468 w 2841"/>
                <a:gd name="T31" fmla="*/ 569 h 2093"/>
                <a:gd name="T32" fmla="*/ 574 w 2841"/>
                <a:gd name="T33" fmla="*/ 499 h 2093"/>
                <a:gd name="T34" fmla="*/ 709 w 2841"/>
                <a:gd name="T35" fmla="*/ 400 h 2093"/>
                <a:gd name="T36" fmla="*/ 751 w 2841"/>
                <a:gd name="T37" fmla="*/ 392 h 2093"/>
                <a:gd name="T38" fmla="*/ 794 w 2841"/>
                <a:gd name="T39" fmla="*/ 354 h 2093"/>
                <a:gd name="T40" fmla="*/ 865 w 2841"/>
                <a:gd name="T41" fmla="*/ 330 h 2093"/>
                <a:gd name="T42" fmla="*/ 879 w 2841"/>
                <a:gd name="T43" fmla="*/ 307 h 2093"/>
                <a:gd name="T44" fmla="*/ 901 w 2841"/>
                <a:gd name="T45" fmla="*/ 315 h 2093"/>
                <a:gd name="T46" fmla="*/ 979 w 2841"/>
                <a:gd name="T47" fmla="*/ 292 h 2093"/>
                <a:gd name="T48" fmla="*/ 1000 w 2841"/>
                <a:gd name="T49" fmla="*/ 277 h 2093"/>
                <a:gd name="T50" fmla="*/ 1057 w 2841"/>
                <a:gd name="T51" fmla="*/ 262 h 2093"/>
                <a:gd name="T52" fmla="*/ 1099 w 2841"/>
                <a:gd name="T53" fmla="*/ 238 h 2093"/>
                <a:gd name="T54" fmla="*/ 1135 w 2841"/>
                <a:gd name="T55" fmla="*/ 208 h 2093"/>
                <a:gd name="T56" fmla="*/ 1206 w 2841"/>
                <a:gd name="T57" fmla="*/ 131 h 2093"/>
                <a:gd name="T58" fmla="*/ 1220 w 2841"/>
                <a:gd name="T59" fmla="*/ 115 h 2093"/>
                <a:gd name="T60" fmla="*/ 1255 w 2841"/>
                <a:gd name="T61" fmla="*/ 108 h 2093"/>
                <a:gd name="T62" fmla="*/ 1354 w 2841"/>
                <a:gd name="T63" fmla="*/ 62 h 2093"/>
                <a:gd name="T64" fmla="*/ 1433 w 2841"/>
                <a:gd name="T65" fmla="*/ 23 h 2093"/>
                <a:gd name="T66" fmla="*/ 1532 w 2841"/>
                <a:gd name="T67" fmla="*/ 8 h 2093"/>
                <a:gd name="T68" fmla="*/ 1950 w 2841"/>
                <a:gd name="T69" fmla="*/ 0 h 2093"/>
                <a:gd name="T70" fmla="*/ 2099 w 2841"/>
                <a:gd name="T71" fmla="*/ 8 h 2093"/>
                <a:gd name="T72" fmla="*/ 2099 w 2841"/>
                <a:gd name="T73" fmla="*/ 1659 h 2093"/>
                <a:gd name="T74" fmla="*/ 7 w 2841"/>
                <a:gd name="T75" fmla="*/ 1674 h 2093"/>
                <a:gd name="T76" fmla="*/ 0 w 2841"/>
                <a:gd name="T77" fmla="*/ 1620 h 209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41"/>
                <a:gd name="T118" fmla="*/ 0 h 2093"/>
                <a:gd name="T119" fmla="*/ 2841 w 2841"/>
                <a:gd name="T120" fmla="*/ 2093 h 209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41" h="2093">
                  <a:moveTo>
                    <a:pt x="0" y="2026"/>
                  </a:moveTo>
                  <a:cubicBezTo>
                    <a:pt x="3" y="2007"/>
                    <a:pt x="4" y="1987"/>
                    <a:pt x="9" y="1968"/>
                  </a:cubicBezTo>
                  <a:cubicBezTo>
                    <a:pt x="14" y="1948"/>
                    <a:pt x="29" y="1911"/>
                    <a:pt x="29" y="1911"/>
                  </a:cubicBezTo>
                  <a:cubicBezTo>
                    <a:pt x="42" y="1827"/>
                    <a:pt x="68" y="1746"/>
                    <a:pt x="105" y="1671"/>
                  </a:cubicBezTo>
                  <a:cubicBezTo>
                    <a:pt x="120" y="1642"/>
                    <a:pt x="126" y="1602"/>
                    <a:pt x="144" y="1575"/>
                  </a:cubicBezTo>
                  <a:cubicBezTo>
                    <a:pt x="152" y="1564"/>
                    <a:pt x="164" y="1557"/>
                    <a:pt x="173" y="1546"/>
                  </a:cubicBezTo>
                  <a:cubicBezTo>
                    <a:pt x="197" y="1517"/>
                    <a:pt x="210" y="1481"/>
                    <a:pt x="230" y="1450"/>
                  </a:cubicBezTo>
                  <a:cubicBezTo>
                    <a:pt x="244" y="1397"/>
                    <a:pt x="259" y="1402"/>
                    <a:pt x="297" y="1364"/>
                  </a:cubicBezTo>
                  <a:cubicBezTo>
                    <a:pt x="312" y="1321"/>
                    <a:pt x="349" y="1287"/>
                    <a:pt x="374" y="1248"/>
                  </a:cubicBezTo>
                  <a:cubicBezTo>
                    <a:pt x="396" y="1214"/>
                    <a:pt x="399" y="1180"/>
                    <a:pt x="413" y="1143"/>
                  </a:cubicBezTo>
                  <a:cubicBezTo>
                    <a:pt x="430" y="1097"/>
                    <a:pt x="422" y="1107"/>
                    <a:pt x="461" y="1095"/>
                  </a:cubicBezTo>
                  <a:cubicBezTo>
                    <a:pt x="505" y="961"/>
                    <a:pt x="457" y="1091"/>
                    <a:pt x="499" y="1008"/>
                  </a:cubicBezTo>
                  <a:cubicBezTo>
                    <a:pt x="525" y="957"/>
                    <a:pt x="539" y="891"/>
                    <a:pt x="557" y="836"/>
                  </a:cubicBezTo>
                  <a:cubicBezTo>
                    <a:pt x="603" y="694"/>
                    <a:pt x="551" y="836"/>
                    <a:pt x="595" y="749"/>
                  </a:cubicBezTo>
                  <a:cubicBezTo>
                    <a:pt x="600" y="740"/>
                    <a:pt x="598" y="727"/>
                    <a:pt x="605" y="720"/>
                  </a:cubicBezTo>
                  <a:cubicBezTo>
                    <a:pt x="612" y="713"/>
                    <a:pt x="624" y="714"/>
                    <a:pt x="633" y="711"/>
                  </a:cubicBezTo>
                  <a:cubicBezTo>
                    <a:pt x="678" y="669"/>
                    <a:pt x="716" y="637"/>
                    <a:pt x="777" y="624"/>
                  </a:cubicBezTo>
                  <a:cubicBezTo>
                    <a:pt x="833" y="571"/>
                    <a:pt x="884" y="524"/>
                    <a:pt x="960" y="500"/>
                  </a:cubicBezTo>
                  <a:cubicBezTo>
                    <a:pt x="1002" y="456"/>
                    <a:pt x="950" y="499"/>
                    <a:pt x="1017" y="490"/>
                  </a:cubicBezTo>
                  <a:cubicBezTo>
                    <a:pt x="1040" y="487"/>
                    <a:pt x="1059" y="451"/>
                    <a:pt x="1075" y="442"/>
                  </a:cubicBezTo>
                  <a:cubicBezTo>
                    <a:pt x="1099" y="428"/>
                    <a:pt x="1144" y="422"/>
                    <a:pt x="1171" y="413"/>
                  </a:cubicBezTo>
                  <a:cubicBezTo>
                    <a:pt x="1177" y="403"/>
                    <a:pt x="1179" y="388"/>
                    <a:pt x="1190" y="384"/>
                  </a:cubicBezTo>
                  <a:cubicBezTo>
                    <a:pt x="1200" y="380"/>
                    <a:pt x="1209" y="394"/>
                    <a:pt x="1219" y="394"/>
                  </a:cubicBezTo>
                  <a:cubicBezTo>
                    <a:pt x="1247" y="394"/>
                    <a:pt x="1299" y="378"/>
                    <a:pt x="1325" y="365"/>
                  </a:cubicBezTo>
                  <a:cubicBezTo>
                    <a:pt x="1335" y="360"/>
                    <a:pt x="1342" y="350"/>
                    <a:pt x="1353" y="346"/>
                  </a:cubicBezTo>
                  <a:cubicBezTo>
                    <a:pt x="1378" y="337"/>
                    <a:pt x="1430" y="327"/>
                    <a:pt x="1430" y="327"/>
                  </a:cubicBezTo>
                  <a:cubicBezTo>
                    <a:pt x="1448" y="315"/>
                    <a:pt x="1471" y="312"/>
                    <a:pt x="1488" y="298"/>
                  </a:cubicBezTo>
                  <a:cubicBezTo>
                    <a:pt x="1547" y="250"/>
                    <a:pt x="1465" y="282"/>
                    <a:pt x="1536" y="260"/>
                  </a:cubicBezTo>
                  <a:cubicBezTo>
                    <a:pt x="1574" y="234"/>
                    <a:pt x="1599" y="197"/>
                    <a:pt x="1632" y="164"/>
                  </a:cubicBezTo>
                  <a:cubicBezTo>
                    <a:pt x="1638" y="157"/>
                    <a:pt x="1642" y="146"/>
                    <a:pt x="1651" y="144"/>
                  </a:cubicBezTo>
                  <a:cubicBezTo>
                    <a:pt x="1667" y="141"/>
                    <a:pt x="1683" y="138"/>
                    <a:pt x="1699" y="135"/>
                  </a:cubicBezTo>
                  <a:cubicBezTo>
                    <a:pt x="1745" y="117"/>
                    <a:pt x="1787" y="93"/>
                    <a:pt x="1833" y="77"/>
                  </a:cubicBezTo>
                  <a:cubicBezTo>
                    <a:pt x="1866" y="46"/>
                    <a:pt x="1895" y="38"/>
                    <a:pt x="1939" y="29"/>
                  </a:cubicBezTo>
                  <a:cubicBezTo>
                    <a:pt x="1991" y="47"/>
                    <a:pt x="2023" y="12"/>
                    <a:pt x="2073" y="10"/>
                  </a:cubicBezTo>
                  <a:cubicBezTo>
                    <a:pt x="2262" y="4"/>
                    <a:pt x="2451" y="3"/>
                    <a:pt x="2640" y="0"/>
                  </a:cubicBezTo>
                  <a:cubicBezTo>
                    <a:pt x="2731" y="24"/>
                    <a:pt x="2665" y="10"/>
                    <a:pt x="2841" y="10"/>
                  </a:cubicBezTo>
                  <a:lnTo>
                    <a:pt x="2841" y="2074"/>
                  </a:lnTo>
                  <a:lnTo>
                    <a:pt x="9" y="2093"/>
                  </a:lnTo>
                  <a:lnTo>
                    <a:pt x="0" y="2026"/>
                  </a:lnTo>
                  <a:close/>
                </a:path>
              </a:pathLst>
            </a:custGeom>
            <a:solidFill>
              <a:srgbClr val="996633"/>
            </a:solidFill>
            <a:ln w="12700" cap="flat" cmpd="sng">
              <a:solidFill>
                <a:schemeClr val="accent4"/>
              </a:solidFill>
              <a:prstDash val="solid"/>
              <a:round/>
              <a:headEnd/>
              <a:tailEnd/>
            </a:ln>
          </p:spPr>
          <p:txBody>
            <a:bodyPr/>
            <a:lstStyle/>
            <a:p>
              <a:pPr>
                <a:defRPr/>
              </a:pPr>
              <a:endParaRPr lang="en-US">
                <a:solidFill>
                  <a:schemeClr val="accent6"/>
                </a:solidFill>
                <a:ea typeface="+mn-ea"/>
              </a:endParaRPr>
            </a:p>
          </p:txBody>
        </p:sp>
        <p:sp>
          <p:nvSpPr>
            <p:cNvPr id="68" name="AutoShape 6"/>
            <p:cNvSpPr>
              <a:spLocks noChangeAspect="1" noChangeArrowheads="1"/>
            </p:cNvSpPr>
            <p:nvPr/>
          </p:nvSpPr>
          <p:spPr bwMode="auto">
            <a:xfrm>
              <a:off x="1455" y="3376"/>
              <a:ext cx="129" cy="85"/>
            </a:xfrm>
            <a:prstGeom prst="flowChartProcess">
              <a:avLst/>
            </a:prstGeom>
            <a:solidFill>
              <a:srgbClr val="00CC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69" name="AutoShape 7"/>
            <p:cNvSpPr>
              <a:spLocks noChangeAspect="1" noChangeArrowheads="1"/>
            </p:cNvSpPr>
            <p:nvPr/>
          </p:nvSpPr>
          <p:spPr bwMode="auto">
            <a:xfrm>
              <a:off x="1064" y="3335"/>
              <a:ext cx="188" cy="126"/>
            </a:xfrm>
            <a:prstGeom prst="flowChartProcess">
              <a:avLst/>
            </a:prstGeom>
            <a:solidFill>
              <a:srgbClr val="00CC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0" name="AutoShape 8"/>
            <p:cNvSpPr>
              <a:spLocks noChangeAspect="1" noChangeArrowheads="1"/>
            </p:cNvSpPr>
            <p:nvPr/>
          </p:nvSpPr>
          <p:spPr bwMode="auto">
            <a:xfrm>
              <a:off x="960" y="2709"/>
              <a:ext cx="397" cy="264"/>
            </a:xfrm>
            <a:prstGeom prst="flowChartProcess">
              <a:avLst/>
            </a:prstGeom>
            <a:solidFill>
              <a:srgbClr val="FF00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1" name="AutoShape 9"/>
            <p:cNvSpPr>
              <a:spLocks noChangeAspect="1" noChangeArrowheads="1"/>
            </p:cNvSpPr>
            <p:nvPr/>
          </p:nvSpPr>
          <p:spPr bwMode="auto">
            <a:xfrm>
              <a:off x="1526" y="2623"/>
              <a:ext cx="275" cy="183"/>
            </a:xfrm>
            <a:prstGeom prst="flowChartProcess">
              <a:avLst/>
            </a:prstGeom>
            <a:solidFill>
              <a:srgbClr val="FF00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2" name="AutoShape 10"/>
            <p:cNvSpPr>
              <a:spLocks noChangeAspect="1" noChangeArrowheads="1"/>
            </p:cNvSpPr>
            <p:nvPr/>
          </p:nvSpPr>
          <p:spPr bwMode="auto">
            <a:xfrm>
              <a:off x="1900" y="2609"/>
              <a:ext cx="316" cy="210"/>
            </a:xfrm>
            <a:prstGeom prst="flowChartProcess">
              <a:avLst/>
            </a:prstGeom>
            <a:solidFill>
              <a:srgbClr val="FF00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3" name="AutoShape 11"/>
            <p:cNvSpPr>
              <a:spLocks noChangeAspect="1" noChangeArrowheads="1"/>
            </p:cNvSpPr>
            <p:nvPr/>
          </p:nvSpPr>
          <p:spPr bwMode="auto">
            <a:xfrm>
              <a:off x="2323" y="2605"/>
              <a:ext cx="315" cy="209"/>
            </a:xfrm>
            <a:prstGeom prst="flowChartProcess">
              <a:avLst/>
            </a:prstGeom>
            <a:solidFill>
              <a:srgbClr val="FF7C8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4" name="AutoShape 12"/>
            <p:cNvSpPr>
              <a:spLocks noChangeAspect="1" noChangeArrowheads="1"/>
            </p:cNvSpPr>
            <p:nvPr/>
          </p:nvSpPr>
          <p:spPr bwMode="auto">
            <a:xfrm>
              <a:off x="2868" y="1822"/>
              <a:ext cx="251" cy="167"/>
            </a:xfrm>
            <a:prstGeom prst="flowChartProcess">
              <a:avLst/>
            </a:prstGeom>
            <a:solidFill>
              <a:srgbClr val="000000"/>
            </a:solidFill>
            <a:ln w="9525">
              <a:solidFill>
                <a:schemeClr val="accent4"/>
              </a:solidFill>
              <a:miter lim="800000"/>
              <a:headEnd/>
              <a:tailEnd/>
            </a:ln>
          </p:spPr>
          <p:txBody>
            <a:bodyPr wrap="none" anchor="ctr"/>
            <a:lstStyle/>
            <a:p>
              <a:pPr algn="ctr">
                <a:defRPr/>
              </a:pPr>
              <a:endParaRPr lang="en-US" sz="2400">
                <a:solidFill>
                  <a:schemeClr val="accent6"/>
                </a:solidFill>
                <a:latin typeface="Times New Roman" pitchFamily="18" charset="0"/>
                <a:ea typeface="+mn-ea"/>
              </a:endParaRPr>
            </a:p>
          </p:txBody>
        </p:sp>
        <p:sp>
          <p:nvSpPr>
            <p:cNvPr id="75" name="AutoShape 13"/>
            <p:cNvSpPr>
              <a:spLocks noChangeAspect="1" noChangeArrowheads="1"/>
            </p:cNvSpPr>
            <p:nvPr/>
          </p:nvSpPr>
          <p:spPr bwMode="auto">
            <a:xfrm>
              <a:off x="1782" y="3276"/>
              <a:ext cx="242" cy="161"/>
            </a:xfrm>
            <a:prstGeom prst="flowChartProcess">
              <a:avLst/>
            </a:prstGeom>
            <a:solidFill>
              <a:srgbClr val="FFFF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6" name="AutoShape 14"/>
            <p:cNvSpPr>
              <a:spLocks noChangeAspect="1" noChangeArrowheads="1"/>
            </p:cNvSpPr>
            <p:nvPr/>
          </p:nvSpPr>
          <p:spPr bwMode="auto">
            <a:xfrm>
              <a:off x="3872" y="3268"/>
              <a:ext cx="131" cy="88"/>
            </a:xfrm>
            <a:prstGeom prst="flowChartProcess">
              <a:avLst/>
            </a:prstGeom>
            <a:solidFill>
              <a:srgbClr val="FFFF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7" name="AutoShape 15"/>
            <p:cNvSpPr>
              <a:spLocks noChangeAspect="1" noChangeArrowheads="1"/>
            </p:cNvSpPr>
            <p:nvPr/>
          </p:nvSpPr>
          <p:spPr bwMode="auto">
            <a:xfrm>
              <a:off x="3500" y="2917"/>
              <a:ext cx="315" cy="209"/>
            </a:xfrm>
            <a:prstGeom prst="flowChartProcess">
              <a:avLst/>
            </a:prstGeom>
            <a:solidFill>
              <a:srgbClr val="FFCC66"/>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8" name="AutoShape 16"/>
            <p:cNvSpPr>
              <a:spLocks noChangeAspect="1" noChangeArrowheads="1"/>
            </p:cNvSpPr>
            <p:nvPr/>
          </p:nvSpPr>
          <p:spPr bwMode="auto">
            <a:xfrm>
              <a:off x="3950" y="2876"/>
              <a:ext cx="422" cy="281"/>
            </a:xfrm>
            <a:prstGeom prst="flowChartProcess">
              <a:avLst/>
            </a:prstGeom>
            <a:solidFill>
              <a:srgbClr val="FFCC66"/>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79" name="AutoShape 17"/>
            <p:cNvSpPr>
              <a:spLocks noChangeAspect="1" noChangeArrowheads="1"/>
            </p:cNvSpPr>
            <p:nvPr/>
          </p:nvSpPr>
          <p:spPr bwMode="auto">
            <a:xfrm>
              <a:off x="3923" y="2669"/>
              <a:ext cx="97" cy="64"/>
            </a:xfrm>
            <a:prstGeom prst="flowChartProcess">
              <a:avLst/>
            </a:prstGeom>
            <a:solidFill>
              <a:srgbClr val="FFCC66"/>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0" name="AutoShape 18"/>
            <p:cNvSpPr>
              <a:spLocks noChangeAspect="1" noChangeArrowheads="1"/>
            </p:cNvSpPr>
            <p:nvPr/>
          </p:nvSpPr>
          <p:spPr bwMode="auto">
            <a:xfrm>
              <a:off x="3146" y="2302"/>
              <a:ext cx="537" cy="357"/>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1" name="AutoShape 19"/>
            <p:cNvSpPr>
              <a:spLocks noChangeAspect="1" noChangeArrowheads="1"/>
            </p:cNvSpPr>
            <p:nvPr/>
          </p:nvSpPr>
          <p:spPr bwMode="auto">
            <a:xfrm>
              <a:off x="4636" y="2411"/>
              <a:ext cx="267" cy="178"/>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2" name="AutoShape 20"/>
            <p:cNvSpPr>
              <a:spLocks noChangeAspect="1" noChangeArrowheads="1"/>
            </p:cNvSpPr>
            <p:nvPr/>
          </p:nvSpPr>
          <p:spPr bwMode="auto">
            <a:xfrm>
              <a:off x="4028" y="1957"/>
              <a:ext cx="315" cy="209"/>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3" name="AutoShape 21"/>
            <p:cNvSpPr>
              <a:spLocks noChangeAspect="1" noChangeArrowheads="1"/>
            </p:cNvSpPr>
            <p:nvPr/>
          </p:nvSpPr>
          <p:spPr bwMode="auto">
            <a:xfrm>
              <a:off x="4705" y="3221"/>
              <a:ext cx="400" cy="266"/>
            </a:xfrm>
            <a:prstGeom prst="flowChartProcess">
              <a:avLst/>
            </a:prstGeom>
            <a:solidFill>
              <a:srgbClr val="00CC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4" name="AutoShape 22"/>
            <p:cNvSpPr>
              <a:spLocks noChangeAspect="1" noChangeArrowheads="1"/>
            </p:cNvSpPr>
            <p:nvPr/>
          </p:nvSpPr>
          <p:spPr bwMode="auto">
            <a:xfrm>
              <a:off x="4333" y="3249"/>
              <a:ext cx="337" cy="224"/>
            </a:xfrm>
            <a:prstGeom prst="flowChartProcess">
              <a:avLst/>
            </a:prstGeom>
            <a:solidFill>
              <a:srgbClr val="00CC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85" name="Freeform 23"/>
            <p:cNvSpPr>
              <a:spLocks noChangeAspect="1"/>
            </p:cNvSpPr>
            <p:nvPr/>
          </p:nvSpPr>
          <p:spPr bwMode="auto">
            <a:xfrm>
              <a:off x="1870" y="1995"/>
              <a:ext cx="192" cy="192"/>
            </a:xfrm>
            <a:custGeom>
              <a:avLst/>
              <a:gdLst>
                <a:gd name="T0" fmla="*/ 0 w 336"/>
                <a:gd name="T1" fmla="*/ 0 h 240"/>
                <a:gd name="T2" fmla="*/ 0 w 336"/>
                <a:gd name="T3" fmla="*/ 192 h 240"/>
                <a:gd name="T4" fmla="*/ 192 w 336"/>
                <a:gd name="T5" fmla="*/ 192 h 240"/>
                <a:gd name="T6" fmla="*/ 192 w 336"/>
                <a:gd name="T7" fmla="*/ 115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86" name="Freeform 24"/>
            <p:cNvSpPr>
              <a:spLocks noChangeAspect="1"/>
            </p:cNvSpPr>
            <p:nvPr/>
          </p:nvSpPr>
          <p:spPr bwMode="auto">
            <a:xfrm>
              <a:off x="1268" y="2187"/>
              <a:ext cx="247" cy="192"/>
            </a:xfrm>
            <a:custGeom>
              <a:avLst/>
              <a:gdLst>
                <a:gd name="T0" fmla="*/ 0 w 336"/>
                <a:gd name="T1" fmla="*/ 0 h 240"/>
                <a:gd name="T2" fmla="*/ 0 w 336"/>
                <a:gd name="T3" fmla="*/ 192 h 240"/>
                <a:gd name="T4" fmla="*/ 247 w 336"/>
                <a:gd name="T5" fmla="*/ 192 h 240"/>
                <a:gd name="T6" fmla="*/ 247 w 336"/>
                <a:gd name="T7" fmla="*/ 115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66CC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87" name="Freeform 25"/>
            <p:cNvSpPr>
              <a:spLocks noChangeAspect="1"/>
            </p:cNvSpPr>
            <p:nvPr/>
          </p:nvSpPr>
          <p:spPr bwMode="auto">
            <a:xfrm>
              <a:off x="2110" y="1268"/>
              <a:ext cx="193" cy="451"/>
            </a:xfrm>
            <a:custGeom>
              <a:avLst/>
              <a:gdLst>
                <a:gd name="T0" fmla="*/ 0 w 187"/>
                <a:gd name="T1" fmla="*/ 0 h 750"/>
                <a:gd name="T2" fmla="*/ 0 w 187"/>
                <a:gd name="T3" fmla="*/ 451 h 750"/>
                <a:gd name="T4" fmla="*/ 193 w 187"/>
                <a:gd name="T5" fmla="*/ 451 h 750"/>
                <a:gd name="T6" fmla="*/ 190 w 187"/>
                <a:gd name="T7" fmla="*/ 265 h 750"/>
                <a:gd name="T8" fmla="*/ 0 w 187"/>
                <a:gd name="T9" fmla="*/ 0 h 750"/>
                <a:gd name="T10" fmla="*/ 0 60000 65536"/>
                <a:gd name="T11" fmla="*/ 0 60000 65536"/>
                <a:gd name="T12" fmla="*/ 0 60000 65536"/>
                <a:gd name="T13" fmla="*/ 0 60000 65536"/>
                <a:gd name="T14" fmla="*/ 0 60000 65536"/>
                <a:gd name="T15" fmla="*/ 0 w 187"/>
                <a:gd name="T16" fmla="*/ 0 h 750"/>
                <a:gd name="T17" fmla="*/ 187 w 187"/>
                <a:gd name="T18" fmla="*/ 750 h 750"/>
              </a:gdLst>
              <a:ahLst/>
              <a:cxnLst>
                <a:cxn ang="T10">
                  <a:pos x="T0" y="T1"/>
                </a:cxn>
                <a:cxn ang="T11">
                  <a:pos x="T2" y="T3"/>
                </a:cxn>
                <a:cxn ang="T12">
                  <a:pos x="T4" y="T5"/>
                </a:cxn>
                <a:cxn ang="T13">
                  <a:pos x="T6" y="T7"/>
                </a:cxn>
                <a:cxn ang="T14">
                  <a:pos x="T8" y="T9"/>
                </a:cxn>
              </a:cxnLst>
              <a:rect l="T15" t="T16" r="T17" b="T18"/>
              <a:pathLst>
                <a:path w="187" h="750">
                  <a:moveTo>
                    <a:pt x="0" y="0"/>
                  </a:moveTo>
                  <a:lnTo>
                    <a:pt x="0" y="750"/>
                  </a:lnTo>
                  <a:lnTo>
                    <a:pt x="187" y="750"/>
                  </a:lnTo>
                  <a:lnTo>
                    <a:pt x="184" y="440"/>
                  </a:lnTo>
                  <a:lnTo>
                    <a:pt x="0" y="0"/>
                  </a:lnTo>
                  <a:close/>
                </a:path>
              </a:pathLst>
            </a:custGeom>
            <a:solidFill>
              <a:srgbClr val="0033CC"/>
            </a:solidFill>
            <a:ln w="9525">
              <a:solidFill>
                <a:schemeClr val="accent4"/>
              </a:solidFill>
              <a:round/>
              <a:headEnd/>
              <a:tailEnd/>
            </a:ln>
          </p:spPr>
          <p:txBody>
            <a:bodyPr/>
            <a:lstStyle/>
            <a:p>
              <a:pPr>
                <a:defRPr/>
              </a:pPr>
              <a:endParaRPr lang="en-US">
                <a:solidFill>
                  <a:schemeClr val="accent6"/>
                </a:solidFill>
                <a:ea typeface="+mn-ea"/>
              </a:endParaRPr>
            </a:p>
          </p:txBody>
        </p:sp>
        <p:sp>
          <p:nvSpPr>
            <p:cNvPr id="88" name="Freeform 26"/>
            <p:cNvSpPr>
              <a:spLocks noChangeAspect="1"/>
            </p:cNvSpPr>
            <p:nvPr/>
          </p:nvSpPr>
          <p:spPr bwMode="auto">
            <a:xfrm>
              <a:off x="2592" y="1182"/>
              <a:ext cx="94" cy="371"/>
            </a:xfrm>
            <a:custGeom>
              <a:avLst/>
              <a:gdLst>
                <a:gd name="T0" fmla="*/ 0 w 88"/>
                <a:gd name="T1" fmla="*/ 0 h 750"/>
                <a:gd name="T2" fmla="*/ 0 w 88"/>
                <a:gd name="T3" fmla="*/ 371 h 750"/>
                <a:gd name="T4" fmla="*/ 94 w 88"/>
                <a:gd name="T5" fmla="*/ 371 h 750"/>
                <a:gd name="T6" fmla="*/ 91 w 88"/>
                <a:gd name="T7" fmla="*/ 165 h 750"/>
                <a:gd name="T8" fmla="*/ 0 w 88"/>
                <a:gd name="T9" fmla="*/ 0 h 750"/>
                <a:gd name="T10" fmla="*/ 0 60000 65536"/>
                <a:gd name="T11" fmla="*/ 0 60000 65536"/>
                <a:gd name="T12" fmla="*/ 0 60000 65536"/>
                <a:gd name="T13" fmla="*/ 0 60000 65536"/>
                <a:gd name="T14" fmla="*/ 0 60000 65536"/>
                <a:gd name="T15" fmla="*/ 0 w 88"/>
                <a:gd name="T16" fmla="*/ 0 h 750"/>
                <a:gd name="T17" fmla="*/ 88 w 88"/>
                <a:gd name="T18" fmla="*/ 750 h 750"/>
              </a:gdLst>
              <a:ahLst/>
              <a:cxnLst>
                <a:cxn ang="T10">
                  <a:pos x="T0" y="T1"/>
                </a:cxn>
                <a:cxn ang="T11">
                  <a:pos x="T2" y="T3"/>
                </a:cxn>
                <a:cxn ang="T12">
                  <a:pos x="T4" y="T5"/>
                </a:cxn>
                <a:cxn ang="T13">
                  <a:pos x="T6" y="T7"/>
                </a:cxn>
                <a:cxn ang="T14">
                  <a:pos x="T8" y="T9"/>
                </a:cxn>
              </a:cxnLst>
              <a:rect l="T15" t="T16" r="T17" b="T18"/>
              <a:pathLst>
                <a:path w="88" h="750">
                  <a:moveTo>
                    <a:pt x="0" y="0"/>
                  </a:moveTo>
                  <a:lnTo>
                    <a:pt x="0" y="750"/>
                  </a:lnTo>
                  <a:lnTo>
                    <a:pt x="88" y="750"/>
                  </a:lnTo>
                  <a:lnTo>
                    <a:pt x="85" y="333"/>
                  </a:lnTo>
                  <a:lnTo>
                    <a:pt x="0" y="0"/>
                  </a:lnTo>
                  <a:close/>
                </a:path>
              </a:pathLst>
            </a:custGeom>
            <a:solidFill>
              <a:srgbClr val="0033CC"/>
            </a:solidFill>
            <a:ln w="9525">
              <a:solidFill>
                <a:schemeClr val="accent4"/>
              </a:solidFill>
              <a:round/>
              <a:headEnd/>
              <a:tailEnd/>
            </a:ln>
          </p:spPr>
          <p:txBody>
            <a:bodyPr/>
            <a:lstStyle/>
            <a:p>
              <a:pPr>
                <a:defRPr/>
              </a:pPr>
              <a:endParaRPr lang="en-US">
                <a:solidFill>
                  <a:schemeClr val="accent6"/>
                </a:solidFill>
                <a:ea typeface="+mn-ea"/>
              </a:endParaRPr>
            </a:p>
          </p:txBody>
        </p:sp>
        <p:sp>
          <p:nvSpPr>
            <p:cNvPr id="89" name="Freeform 27"/>
            <p:cNvSpPr>
              <a:spLocks noChangeAspect="1"/>
            </p:cNvSpPr>
            <p:nvPr/>
          </p:nvSpPr>
          <p:spPr bwMode="auto">
            <a:xfrm>
              <a:off x="4313" y="1573"/>
              <a:ext cx="348" cy="268"/>
            </a:xfrm>
            <a:custGeom>
              <a:avLst/>
              <a:gdLst>
                <a:gd name="T0" fmla="*/ 0 w 336"/>
                <a:gd name="T1" fmla="*/ 0 h 240"/>
                <a:gd name="T2" fmla="*/ 0 w 336"/>
                <a:gd name="T3" fmla="*/ 268 h 240"/>
                <a:gd name="T4" fmla="*/ 348 w 336"/>
                <a:gd name="T5" fmla="*/ 268 h 240"/>
                <a:gd name="T6" fmla="*/ 348 w 336"/>
                <a:gd name="T7" fmla="*/ 161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90" name="Freeform 28"/>
            <p:cNvSpPr>
              <a:spLocks noChangeAspect="1"/>
            </p:cNvSpPr>
            <p:nvPr/>
          </p:nvSpPr>
          <p:spPr bwMode="auto">
            <a:xfrm>
              <a:off x="3758" y="992"/>
              <a:ext cx="254" cy="269"/>
            </a:xfrm>
            <a:custGeom>
              <a:avLst/>
              <a:gdLst>
                <a:gd name="T0" fmla="*/ 0 w 318"/>
                <a:gd name="T1" fmla="*/ 0 h 336"/>
                <a:gd name="T2" fmla="*/ 0 w 318"/>
                <a:gd name="T3" fmla="*/ 269 h 336"/>
                <a:gd name="T4" fmla="*/ 254 w 318"/>
                <a:gd name="T5" fmla="*/ 269 h 336"/>
                <a:gd name="T6" fmla="*/ 252 w 318"/>
                <a:gd name="T7" fmla="*/ 110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accent4"/>
              </a:solidFill>
              <a:round/>
              <a:headEnd/>
              <a:tailEnd/>
            </a:ln>
          </p:spPr>
          <p:txBody>
            <a:bodyPr/>
            <a:lstStyle/>
            <a:p>
              <a:pPr>
                <a:defRPr/>
              </a:pPr>
              <a:endParaRPr lang="en-US">
                <a:solidFill>
                  <a:schemeClr val="accent6"/>
                </a:solidFill>
                <a:ea typeface="+mn-ea"/>
              </a:endParaRPr>
            </a:p>
          </p:txBody>
        </p:sp>
        <p:sp>
          <p:nvSpPr>
            <p:cNvPr id="91" name="Freeform 29"/>
            <p:cNvSpPr>
              <a:spLocks noChangeAspect="1"/>
            </p:cNvSpPr>
            <p:nvPr/>
          </p:nvSpPr>
          <p:spPr bwMode="auto">
            <a:xfrm>
              <a:off x="4647" y="1312"/>
              <a:ext cx="73" cy="192"/>
            </a:xfrm>
            <a:custGeom>
              <a:avLst/>
              <a:gdLst>
                <a:gd name="T0" fmla="*/ 0 w 387"/>
                <a:gd name="T1" fmla="*/ 0 h 240"/>
                <a:gd name="T2" fmla="*/ 0 w 387"/>
                <a:gd name="T3" fmla="*/ 192 h 240"/>
                <a:gd name="T4" fmla="*/ 72 w 387"/>
                <a:gd name="T5" fmla="*/ 192 h 240"/>
                <a:gd name="T6" fmla="*/ 73 w 387"/>
                <a:gd name="T7" fmla="*/ 63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92" name="Freeform 30"/>
            <p:cNvSpPr>
              <a:spLocks noChangeAspect="1"/>
            </p:cNvSpPr>
            <p:nvPr/>
          </p:nvSpPr>
          <p:spPr bwMode="auto">
            <a:xfrm>
              <a:off x="1049" y="835"/>
              <a:ext cx="91" cy="250"/>
            </a:xfrm>
            <a:custGeom>
              <a:avLst/>
              <a:gdLst>
                <a:gd name="T0" fmla="*/ 0 w 198"/>
                <a:gd name="T1" fmla="*/ 0 h 462"/>
                <a:gd name="T2" fmla="*/ 0 w 198"/>
                <a:gd name="T3" fmla="*/ 250 h 462"/>
                <a:gd name="T4" fmla="*/ 91 w 198"/>
                <a:gd name="T5" fmla="*/ 250 h 462"/>
                <a:gd name="T6" fmla="*/ 91 w 198"/>
                <a:gd name="T7" fmla="*/ 80 h 462"/>
                <a:gd name="T8" fmla="*/ 0 w 198"/>
                <a:gd name="T9" fmla="*/ 0 h 462"/>
                <a:gd name="T10" fmla="*/ 0 60000 65536"/>
                <a:gd name="T11" fmla="*/ 0 60000 65536"/>
                <a:gd name="T12" fmla="*/ 0 60000 65536"/>
                <a:gd name="T13" fmla="*/ 0 60000 65536"/>
                <a:gd name="T14" fmla="*/ 0 60000 65536"/>
                <a:gd name="T15" fmla="*/ 0 w 198"/>
                <a:gd name="T16" fmla="*/ 0 h 462"/>
                <a:gd name="T17" fmla="*/ 198 w 198"/>
                <a:gd name="T18" fmla="*/ 462 h 462"/>
              </a:gdLst>
              <a:ahLst/>
              <a:cxnLst>
                <a:cxn ang="T10">
                  <a:pos x="T0" y="T1"/>
                </a:cxn>
                <a:cxn ang="T11">
                  <a:pos x="T2" y="T3"/>
                </a:cxn>
                <a:cxn ang="T12">
                  <a:pos x="T4" y="T5"/>
                </a:cxn>
                <a:cxn ang="T13">
                  <a:pos x="T6" y="T7"/>
                </a:cxn>
                <a:cxn ang="T14">
                  <a:pos x="T8" y="T9"/>
                </a:cxn>
              </a:cxnLst>
              <a:rect l="T15" t="T16" r="T17" b="T18"/>
              <a:pathLst>
                <a:path w="198" h="462">
                  <a:moveTo>
                    <a:pt x="0" y="0"/>
                  </a:moveTo>
                  <a:lnTo>
                    <a:pt x="0" y="462"/>
                  </a:lnTo>
                  <a:lnTo>
                    <a:pt x="198" y="462"/>
                  </a:lnTo>
                  <a:lnTo>
                    <a:pt x="198" y="148"/>
                  </a:lnTo>
                  <a:lnTo>
                    <a:pt x="0" y="0"/>
                  </a:lnTo>
                  <a:close/>
                </a:path>
              </a:pathLst>
            </a:custGeom>
            <a:solidFill>
              <a:srgbClr val="0066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93" name="Freeform 31"/>
            <p:cNvSpPr>
              <a:spLocks noChangeAspect="1"/>
            </p:cNvSpPr>
            <p:nvPr/>
          </p:nvSpPr>
          <p:spPr bwMode="auto">
            <a:xfrm>
              <a:off x="3315" y="1382"/>
              <a:ext cx="86" cy="192"/>
            </a:xfrm>
            <a:custGeom>
              <a:avLst/>
              <a:gdLst>
                <a:gd name="T0" fmla="*/ 0 w 384"/>
                <a:gd name="T1" fmla="*/ 0 h 240"/>
                <a:gd name="T2" fmla="*/ 0 w 384"/>
                <a:gd name="T3" fmla="*/ 192 h 240"/>
                <a:gd name="T4" fmla="*/ 86 w 384"/>
                <a:gd name="T5" fmla="*/ 192 h 240"/>
                <a:gd name="T6" fmla="*/ 85 w 384"/>
                <a:gd name="T7" fmla="*/ 62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accent4"/>
              </a:solidFill>
              <a:round/>
              <a:headEnd/>
              <a:tailEnd/>
            </a:ln>
          </p:spPr>
          <p:txBody>
            <a:bodyPr/>
            <a:lstStyle/>
            <a:p>
              <a:pPr>
                <a:defRPr/>
              </a:pPr>
              <a:endParaRPr lang="en-US">
                <a:solidFill>
                  <a:schemeClr val="accent6"/>
                </a:solidFill>
                <a:ea typeface="+mn-ea"/>
              </a:endParaRPr>
            </a:p>
          </p:txBody>
        </p:sp>
        <p:sp>
          <p:nvSpPr>
            <p:cNvPr id="94" name="Freeform 32"/>
            <p:cNvSpPr>
              <a:spLocks noChangeAspect="1"/>
            </p:cNvSpPr>
            <p:nvPr/>
          </p:nvSpPr>
          <p:spPr bwMode="auto">
            <a:xfrm>
              <a:off x="2449" y="837"/>
              <a:ext cx="103" cy="77"/>
            </a:xfrm>
            <a:custGeom>
              <a:avLst/>
              <a:gdLst>
                <a:gd name="T0" fmla="*/ 0 w 128"/>
                <a:gd name="T1" fmla="*/ 0 h 97"/>
                <a:gd name="T2" fmla="*/ 0 w 128"/>
                <a:gd name="T3" fmla="*/ 77 h 97"/>
                <a:gd name="T4" fmla="*/ 102 w 128"/>
                <a:gd name="T5" fmla="*/ 77 h 97"/>
                <a:gd name="T6" fmla="*/ 103 w 128"/>
                <a:gd name="T7" fmla="*/ 35 h 97"/>
                <a:gd name="T8" fmla="*/ 0 w 128"/>
                <a:gd name="T9" fmla="*/ 0 h 97"/>
                <a:gd name="T10" fmla="*/ 0 60000 65536"/>
                <a:gd name="T11" fmla="*/ 0 60000 65536"/>
                <a:gd name="T12" fmla="*/ 0 60000 65536"/>
                <a:gd name="T13" fmla="*/ 0 60000 65536"/>
                <a:gd name="T14" fmla="*/ 0 60000 65536"/>
                <a:gd name="T15" fmla="*/ 0 w 128"/>
                <a:gd name="T16" fmla="*/ 0 h 97"/>
                <a:gd name="T17" fmla="*/ 128 w 128"/>
                <a:gd name="T18" fmla="*/ 97 h 97"/>
              </a:gdLst>
              <a:ahLst/>
              <a:cxnLst>
                <a:cxn ang="T10">
                  <a:pos x="T0" y="T1"/>
                </a:cxn>
                <a:cxn ang="T11">
                  <a:pos x="T2" y="T3"/>
                </a:cxn>
                <a:cxn ang="T12">
                  <a:pos x="T4" y="T5"/>
                </a:cxn>
                <a:cxn ang="T13">
                  <a:pos x="T6" y="T7"/>
                </a:cxn>
                <a:cxn ang="T14">
                  <a:pos x="T8" y="T9"/>
                </a:cxn>
              </a:cxnLst>
              <a:rect l="T15" t="T16" r="T17" b="T18"/>
              <a:pathLst>
                <a:path w="128" h="97">
                  <a:moveTo>
                    <a:pt x="0" y="0"/>
                  </a:moveTo>
                  <a:lnTo>
                    <a:pt x="0" y="97"/>
                  </a:lnTo>
                  <a:lnTo>
                    <a:pt x="127" y="97"/>
                  </a:lnTo>
                  <a:lnTo>
                    <a:pt x="128" y="44"/>
                  </a:lnTo>
                  <a:lnTo>
                    <a:pt x="0" y="0"/>
                  </a:lnTo>
                  <a:close/>
                </a:path>
              </a:pathLst>
            </a:custGeom>
            <a:solidFill>
              <a:srgbClr val="0066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95" name="Freeform 33"/>
            <p:cNvSpPr>
              <a:spLocks noChangeAspect="1"/>
            </p:cNvSpPr>
            <p:nvPr/>
          </p:nvSpPr>
          <p:spPr bwMode="auto">
            <a:xfrm>
              <a:off x="1548" y="1525"/>
              <a:ext cx="63" cy="91"/>
            </a:xfrm>
            <a:custGeom>
              <a:avLst/>
              <a:gdLst>
                <a:gd name="T0" fmla="*/ 0 w 387"/>
                <a:gd name="T1" fmla="*/ 0 h 240"/>
                <a:gd name="T2" fmla="*/ 0 w 387"/>
                <a:gd name="T3" fmla="*/ 91 h 240"/>
                <a:gd name="T4" fmla="*/ 63 w 387"/>
                <a:gd name="T5" fmla="*/ 91 h 240"/>
                <a:gd name="T6" fmla="*/ 63 w 387"/>
                <a:gd name="T7" fmla="*/ 30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6666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96" name="Freeform 34"/>
            <p:cNvSpPr>
              <a:spLocks noChangeAspect="1"/>
            </p:cNvSpPr>
            <p:nvPr/>
          </p:nvSpPr>
          <p:spPr bwMode="auto">
            <a:xfrm>
              <a:off x="1911" y="1320"/>
              <a:ext cx="49" cy="43"/>
            </a:xfrm>
            <a:custGeom>
              <a:avLst/>
              <a:gdLst>
                <a:gd name="T0" fmla="*/ 0 w 78"/>
                <a:gd name="T1" fmla="*/ 0 h 90"/>
                <a:gd name="T2" fmla="*/ 0 w 78"/>
                <a:gd name="T3" fmla="*/ 43 h 90"/>
                <a:gd name="T4" fmla="*/ 49 w 78"/>
                <a:gd name="T5" fmla="*/ 43 h 90"/>
                <a:gd name="T6" fmla="*/ 46 w 78"/>
                <a:gd name="T7" fmla="*/ 40 h 90"/>
                <a:gd name="T8" fmla="*/ 0 w 78"/>
                <a:gd name="T9" fmla="*/ 0 h 90"/>
                <a:gd name="T10" fmla="*/ 0 60000 65536"/>
                <a:gd name="T11" fmla="*/ 0 60000 65536"/>
                <a:gd name="T12" fmla="*/ 0 60000 65536"/>
                <a:gd name="T13" fmla="*/ 0 60000 65536"/>
                <a:gd name="T14" fmla="*/ 0 60000 65536"/>
                <a:gd name="T15" fmla="*/ 0 w 78"/>
                <a:gd name="T16" fmla="*/ 0 h 90"/>
                <a:gd name="T17" fmla="*/ 78 w 78"/>
                <a:gd name="T18" fmla="*/ 90 h 90"/>
              </a:gdLst>
              <a:ahLst/>
              <a:cxnLst>
                <a:cxn ang="T10">
                  <a:pos x="T0" y="T1"/>
                </a:cxn>
                <a:cxn ang="T11">
                  <a:pos x="T2" y="T3"/>
                </a:cxn>
                <a:cxn ang="T12">
                  <a:pos x="T4" y="T5"/>
                </a:cxn>
                <a:cxn ang="T13">
                  <a:pos x="T6" y="T7"/>
                </a:cxn>
                <a:cxn ang="T14">
                  <a:pos x="T8" y="T9"/>
                </a:cxn>
              </a:cxnLst>
              <a:rect l="T15" t="T16" r="T17" b="T18"/>
              <a:pathLst>
                <a:path w="78" h="90">
                  <a:moveTo>
                    <a:pt x="0" y="0"/>
                  </a:moveTo>
                  <a:lnTo>
                    <a:pt x="0" y="90"/>
                  </a:lnTo>
                  <a:lnTo>
                    <a:pt x="78" y="90"/>
                  </a:lnTo>
                  <a:lnTo>
                    <a:pt x="73" y="84"/>
                  </a:lnTo>
                  <a:lnTo>
                    <a:pt x="0" y="0"/>
                  </a:lnTo>
                  <a:close/>
                </a:path>
              </a:pathLst>
            </a:custGeom>
            <a:solidFill>
              <a:srgbClr val="0066FF"/>
            </a:solidFill>
            <a:ln w="9525">
              <a:solidFill>
                <a:schemeClr val="accent4"/>
              </a:solidFill>
              <a:round/>
              <a:headEnd/>
              <a:tailEnd/>
            </a:ln>
          </p:spPr>
          <p:txBody>
            <a:bodyPr/>
            <a:lstStyle/>
            <a:p>
              <a:pPr>
                <a:defRPr/>
              </a:pPr>
              <a:endParaRPr lang="en-US">
                <a:solidFill>
                  <a:schemeClr val="accent6"/>
                </a:solidFill>
                <a:ea typeface="+mn-ea"/>
              </a:endParaRPr>
            </a:p>
          </p:txBody>
        </p:sp>
        <p:sp>
          <p:nvSpPr>
            <p:cNvPr id="97" name="Freeform 35"/>
            <p:cNvSpPr>
              <a:spLocks noChangeAspect="1"/>
            </p:cNvSpPr>
            <p:nvPr/>
          </p:nvSpPr>
          <p:spPr bwMode="auto">
            <a:xfrm>
              <a:off x="834" y="1912"/>
              <a:ext cx="193" cy="273"/>
            </a:xfrm>
            <a:custGeom>
              <a:avLst/>
              <a:gdLst>
                <a:gd name="T0" fmla="*/ 0 w 77"/>
                <a:gd name="T1" fmla="*/ 0 h 102"/>
                <a:gd name="T2" fmla="*/ 0 w 77"/>
                <a:gd name="T3" fmla="*/ 273 h 102"/>
                <a:gd name="T4" fmla="*/ 193 w 77"/>
                <a:gd name="T5" fmla="*/ 273 h 102"/>
                <a:gd name="T6" fmla="*/ 193 w 77"/>
                <a:gd name="T7" fmla="*/ 86 h 102"/>
                <a:gd name="T8" fmla="*/ 0 w 77"/>
                <a:gd name="T9" fmla="*/ 0 h 102"/>
                <a:gd name="T10" fmla="*/ 0 60000 65536"/>
                <a:gd name="T11" fmla="*/ 0 60000 65536"/>
                <a:gd name="T12" fmla="*/ 0 60000 65536"/>
                <a:gd name="T13" fmla="*/ 0 60000 65536"/>
                <a:gd name="T14" fmla="*/ 0 60000 65536"/>
                <a:gd name="T15" fmla="*/ 0 w 77"/>
                <a:gd name="T16" fmla="*/ 0 h 102"/>
                <a:gd name="T17" fmla="*/ 77 w 77"/>
                <a:gd name="T18" fmla="*/ 102 h 102"/>
              </a:gdLst>
              <a:ahLst/>
              <a:cxnLst>
                <a:cxn ang="T10">
                  <a:pos x="T0" y="T1"/>
                </a:cxn>
                <a:cxn ang="T11">
                  <a:pos x="T2" y="T3"/>
                </a:cxn>
                <a:cxn ang="T12">
                  <a:pos x="T4" y="T5"/>
                </a:cxn>
                <a:cxn ang="T13">
                  <a:pos x="T6" y="T7"/>
                </a:cxn>
                <a:cxn ang="T14">
                  <a:pos x="T8" y="T9"/>
                </a:cxn>
              </a:cxnLst>
              <a:rect l="T15" t="T16" r="T17" b="T18"/>
              <a:pathLst>
                <a:path w="77" h="102">
                  <a:moveTo>
                    <a:pt x="0" y="0"/>
                  </a:moveTo>
                  <a:lnTo>
                    <a:pt x="0" y="102"/>
                  </a:lnTo>
                  <a:lnTo>
                    <a:pt x="77" y="102"/>
                  </a:lnTo>
                  <a:lnTo>
                    <a:pt x="77" y="32"/>
                  </a:lnTo>
                  <a:lnTo>
                    <a:pt x="0" y="0"/>
                  </a:lnTo>
                  <a:close/>
                </a:path>
              </a:pathLst>
            </a:custGeom>
            <a:solidFill>
              <a:srgbClr val="0099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98" name="Freeform 36"/>
            <p:cNvSpPr>
              <a:spLocks noChangeAspect="1"/>
            </p:cNvSpPr>
            <p:nvPr/>
          </p:nvSpPr>
          <p:spPr bwMode="auto">
            <a:xfrm>
              <a:off x="2943" y="1182"/>
              <a:ext cx="67" cy="154"/>
            </a:xfrm>
            <a:custGeom>
              <a:avLst/>
              <a:gdLst>
                <a:gd name="T0" fmla="*/ 0 w 84"/>
                <a:gd name="T1" fmla="*/ 0 h 192"/>
                <a:gd name="T2" fmla="*/ 0 w 84"/>
                <a:gd name="T3" fmla="*/ 154 h 192"/>
                <a:gd name="T4" fmla="*/ 67 w 84"/>
                <a:gd name="T5" fmla="*/ 154 h 192"/>
                <a:gd name="T6" fmla="*/ 65 w 84"/>
                <a:gd name="T7" fmla="*/ 72 h 192"/>
                <a:gd name="T8" fmla="*/ 0 w 84"/>
                <a:gd name="T9" fmla="*/ 0 h 192"/>
                <a:gd name="T10" fmla="*/ 0 60000 65536"/>
                <a:gd name="T11" fmla="*/ 0 60000 65536"/>
                <a:gd name="T12" fmla="*/ 0 60000 65536"/>
                <a:gd name="T13" fmla="*/ 0 60000 65536"/>
                <a:gd name="T14" fmla="*/ 0 60000 65536"/>
                <a:gd name="T15" fmla="*/ 0 w 84"/>
                <a:gd name="T16" fmla="*/ 0 h 192"/>
                <a:gd name="T17" fmla="*/ 84 w 84"/>
                <a:gd name="T18" fmla="*/ 192 h 192"/>
              </a:gdLst>
              <a:ahLst/>
              <a:cxnLst>
                <a:cxn ang="T10">
                  <a:pos x="T0" y="T1"/>
                </a:cxn>
                <a:cxn ang="T11">
                  <a:pos x="T2" y="T3"/>
                </a:cxn>
                <a:cxn ang="T12">
                  <a:pos x="T4" y="T5"/>
                </a:cxn>
                <a:cxn ang="T13">
                  <a:pos x="T6" y="T7"/>
                </a:cxn>
                <a:cxn ang="T14">
                  <a:pos x="T8" y="T9"/>
                </a:cxn>
              </a:cxnLst>
              <a:rect l="T15" t="T16" r="T17" b="T18"/>
              <a:pathLst>
                <a:path w="84" h="192">
                  <a:moveTo>
                    <a:pt x="0" y="0"/>
                  </a:moveTo>
                  <a:lnTo>
                    <a:pt x="0" y="192"/>
                  </a:lnTo>
                  <a:lnTo>
                    <a:pt x="84" y="192"/>
                  </a:lnTo>
                  <a:lnTo>
                    <a:pt x="81" y="90"/>
                  </a:lnTo>
                  <a:lnTo>
                    <a:pt x="0" y="0"/>
                  </a:lnTo>
                  <a:close/>
                </a:path>
              </a:pathLst>
            </a:custGeom>
            <a:solidFill>
              <a:srgbClr val="0033CC"/>
            </a:solidFill>
            <a:ln w="9525">
              <a:solidFill>
                <a:schemeClr val="accent4"/>
              </a:solidFill>
              <a:round/>
              <a:headEnd/>
              <a:tailEnd/>
            </a:ln>
          </p:spPr>
          <p:txBody>
            <a:bodyPr/>
            <a:lstStyle/>
            <a:p>
              <a:pPr>
                <a:defRPr/>
              </a:pPr>
              <a:endParaRPr lang="en-US">
                <a:solidFill>
                  <a:schemeClr val="accent6"/>
                </a:solidFill>
                <a:ea typeface="+mn-ea"/>
              </a:endParaRPr>
            </a:p>
          </p:txBody>
        </p:sp>
        <p:sp>
          <p:nvSpPr>
            <p:cNvPr id="99" name="AutoShape 37"/>
            <p:cNvSpPr>
              <a:spLocks noChangeAspect="1" noChangeArrowheads="1"/>
            </p:cNvSpPr>
            <p:nvPr/>
          </p:nvSpPr>
          <p:spPr bwMode="auto">
            <a:xfrm>
              <a:off x="2470" y="3196"/>
              <a:ext cx="347" cy="231"/>
            </a:xfrm>
            <a:prstGeom prst="flowChartProcess">
              <a:avLst/>
            </a:prstGeom>
            <a:solidFill>
              <a:srgbClr val="CC66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100" name="AutoShape 38"/>
            <p:cNvSpPr>
              <a:spLocks noChangeAspect="1" noChangeArrowheads="1"/>
            </p:cNvSpPr>
            <p:nvPr/>
          </p:nvSpPr>
          <p:spPr bwMode="auto">
            <a:xfrm>
              <a:off x="2877" y="3193"/>
              <a:ext cx="438" cy="292"/>
            </a:xfrm>
            <a:prstGeom prst="flowChartProcess">
              <a:avLst/>
            </a:prstGeom>
            <a:solidFill>
              <a:srgbClr val="CC66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cxnSp>
          <p:nvCxnSpPr>
            <p:cNvPr id="101" name="AutoShape 39"/>
            <p:cNvCxnSpPr>
              <a:cxnSpLocks noChangeAspect="1" noChangeShapeType="1"/>
              <a:stCxn id="69" idx="0"/>
              <a:endCxn id="70" idx="2"/>
            </p:cNvCxnSpPr>
            <p:nvPr/>
          </p:nvCxnSpPr>
          <p:spPr bwMode="auto">
            <a:xfrm rot="-5400000">
              <a:off x="977" y="3154"/>
              <a:ext cx="362" cy="1"/>
            </a:xfrm>
            <a:prstGeom prst="bentConnector3">
              <a:avLst>
                <a:gd name="adj1" fmla="val 49889"/>
              </a:avLst>
            </a:prstGeom>
            <a:noFill/>
            <a:ln w="38100">
              <a:solidFill>
                <a:schemeClr val="accent4"/>
              </a:solidFill>
              <a:miter lim="800000"/>
              <a:headEnd/>
              <a:tailEnd type="triangle" w="med" len="med"/>
            </a:ln>
          </p:spPr>
        </p:cxnSp>
        <p:cxnSp>
          <p:nvCxnSpPr>
            <p:cNvPr id="102" name="AutoShape 40"/>
            <p:cNvCxnSpPr>
              <a:cxnSpLocks noChangeAspect="1" noChangeShapeType="1"/>
              <a:stCxn id="68" idx="0"/>
              <a:endCxn id="70" idx="2"/>
            </p:cNvCxnSpPr>
            <p:nvPr/>
          </p:nvCxnSpPr>
          <p:spPr bwMode="auto">
            <a:xfrm rot="5400000" flipH="1">
              <a:off x="1138" y="2994"/>
              <a:ext cx="403" cy="361"/>
            </a:xfrm>
            <a:prstGeom prst="bentConnector3">
              <a:avLst>
                <a:gd name="adj1" fmla="val 50000"/>
              </a:avLst>
            </a:prstGeom>
            <a:noFill/>
            <a:ln w="28575">
              <a:solidFill>
                <a:schemeClr val="accent4"/>
              </a:solidFill>
              <a:miter lim="800000"/>
              <a:headEnd/>
              <a:tailEnd type="triangle" w="med" len="med"/>
            </a:ln>
          </p:spPr>
        </p:cxnSp>
        <p:cxnSp>
          <p:nvCxnSpPr>
            <p:cNvPr id="103" name="AutoShape 41"/>
            <p:cNvCxnSpPr>
              <a:cxnSpLocks noChangeAspect="1" noChangeShapeType="1"/>
              <a:stCxn id="68" idx="0"/>
              <a:endCxn id="71" idx="2"/>
            </p:cNvCxnSpPr>
            <p:nvPr/>
          </p:nvCxnSpPr>
          <p:spPr bwMode="auto">
            <a:xfrm rot="-5400000">
              <a:off x="1307" y="3019"/>
              <a:ext cx="570" cy="144"/>
            </a:xfrm>
            <a:prstGeom prst="bentConnector3">
              <a:avLst>
                <a:gd name="adj1" fmla="val 79491"/>
              </a:avLst>
            </a:prstGeom>
            <a:noFill/>
            <a:ln w="28575">
              <a:solidFill>
                <a:schemeClr val="accent4"/>
              </a:solidFill>
              <a:miter lim="800000"/>
              <a:headEnd/>
              <a:tailEnd type="triangle" w="med" len="med"/>
            </a:ln>
          </p:spPr>
        </p:cxnSp>
        <p:cxnSp>
          <p:nvCxnSpPr>
            <p:cNvPr id="104" name="AutoShape 42"/>
            <p:cNvCxnSpPr>
              <a:cxnSpLocks noChangeAspect="1" noChangeShapeType="1"/>
              <a:stCxn id="70" idx="3"/>
              <a:endCxn id="71" idx="1"/>
            </p:cNvCxnSpPr>
            <p:nvPr/>
          </p:nvCxnSpPr>
          <p:spPr bwMode="auto">
            <a:xfrm flipV="1">
              <a:off x="1357" y="2715"/>
              <a:ext cx="169" cy="126"/>
            </a:xfrm>
            <a:prstGeom prst="bentConnector3">
              <a:avLst>
                <a:gd name="adj1" fmla="val 49764"/>
              </a:avLst>
            </a:prstGeom>
            <a:noFill/>
            <a:ln w="38100">
              <a:solidFill>
                <a:schemeClr val="accent4"/>
              </a:solidFill>
              <a:miter lim="800000"/>
              <a:headEnd/>
              <a:tailEnd type="triangle" w="med" len="med"/>
            </a:ln>
          </p:spPr>
        </p:cxnSp>
        <p:cxnSp>
          <p:nvCxnSpPr>
            <p:cNvPr id="105" name="AutoShape 43"/>
            <p:cNvCxnSpPr>
              <a:cxnSpLocks noChangeAspect="1" noChangeShapeType="1"/>
              <a:stCxn id="75" idx="0"/>
              <a:endCxn id="71" idx="2"/>
            </p:cNvCxnSpPr>
            <p:nvPr/>
          </p:nvCxnSpPr>
          <p:spPr bwMode="auto">
            <a:xfrm rot="5400000" flipH="1">
              <a:off x="1549" y="2921"/>
              <a:ext cx="470" cy="239"/>
            </a:xfrm>
            <a:prstGeom prst="bentConnector3">
              <a:avLst>
                <a:gd name="adj1" fmla="val 75296"/>
              </a:avLst>
            </a:prstGeom>
            <a:noFill/>
            <a:ln w="28575">
              <a:solidFill>
                <a:schemeClr val="accent4"/>
              </a:solidFill>
              <a:miter lim="800000"/>
              <a:headEnd/>
              <a:tailEnd type="triangle" w="med" len="med"/>
            </a:ln>
          </p:spPr>
        </p:cxnSp>
        <p:cxnSp>
          <p:nvCxnSpPr>
            <p:cNvPr id="106" name="AutoShape 44"/>
            <p:cNvCxnSpPr>
              <a:cxnSpLocks noChangeAspect="1" noChangeShapeType="1"/>
              <a:stCxn id="99" idx="0"/>
              <a:endCxn id="71" idx="2"/>
            </p:cNvCxnSpPr>
            <p:nvPr/>
          </p:nvCxnSpPr>
          <p:spPr bwMode="auto">
            <a:xfrm rot="5400000" flipH="1">
              <a:off x="1959" y="2511"/>
              <a:ext cx="390" cy="980"/>
            </a:xfrm>
            <a:prstGeom prst="bentConnector3">
              <a:avLst>
                <a:gd name="adj1" fmla="val 68787"/>
              </a:avLst>
            </a:prstGeom>
            <a:noFill/>
            <a:ln w="28575">
              <a:solidFill>
                <a:schemeClr val="accent4"/>
              </a:solidFill>
              <a:miter lim="800000"/>
              <a:headEnd/>
              <a:tailEnd type="triangle" w="med" len="med"/>
            </a:ln>
          </p:spPr>
        </p:cxnSp>
        <p:cxnSp>
          <p:nvCxnSpPr>
            <p:cNvPr id="107" name="AutoShape 45"/>
            <p:cNvCxnSpPr>
              <a:cxnSpLocks noChangeAspect="1" noChangeShapeType="1"/>
              <a:stCxn id="99" idx="0"/>
              <a:endCxn id="75" idx="3"/>
            </p:cNvCxnSpPr>
            <p:nvPr/>
          </p:nvCxnSpPr>
          <p:spPr bwMode="auto">
            <a:xfrm rot="-5400000" flipH="1" flipV="1">
              <a:off x="2253" y="2966"/>
              <a:ext cx="161" cy="620"/>
            </a:xfrm>
            <a:prstGeom prst="bentConnector4">
              <a:avLst>
                <a:gd name="adj1" fmla="val -71644"/>
                <a:gd name="adj2" fmla="val 64000"/>
              </a:avLst>
            </a:prstGeom>
            <a:noFill/>
            <a:ln w="57150">
              <a:solidFill>
                <a:schemeClr val="accent4"/>
              </a:solidFill>
              <a:miter lim="800000"/>
              <a:headEnd/>
              <a:tailEnd type="triangle" w="med" len="med"/>
            </a:ln>
          </p:spPr>
        </p:cxnSp>
        <p:cxnSp>
          <p:nvCxnSpPr>
            <p:cNvPr id="108" name="AutoShape 46"/>
            <p:cNvCxnSpPr>
              <a:cxnSpLocks noChangeAspect="1" noChangeShapeType="1"/>
              <a:stCxn id="99" idx="0"/>
              <a:endCxn id="76" idx="1"/>
            </p:cNvCxnSpPr>
            <p:nvPr/>
          </p:nvCxnSpPr>
          <p:spPr bwMode="auto">
            <a:xfrm rot="5400000" flipV="1">
              <a:off x="3200" y="2640"/>
              <a:ext cx="116" cy="1228"/>
            </a:xfrm>
            <a:prstGeom prst="bentConnector4">
              <a:avLst>
                <a:gd name="adj1" fmla="val -99310"/>
                <a:gd name="adj2" fmla="val 57032"/>
              </a:avLst>
            </a:prstGeom>
            <a:noFill/>
            <a:ln w="57150">
              <a:solidFill>
                <a:schemeClr val="accent4"/>
              </a:solidFill>
              <a:miter lim="800000"/>
              <a:headEnd/>
              <a:tailEnd type="triangle" w="med" len="med"/>
            </a:ln>
          </p:spPr>
        </p:cxnSp>
        <p:cxnSp>
          <p:nvCxnSpPr>
            <p:cNvPr id="109" name="AutoShape 47"/>
            <p:cNvCxnSpPr>
              <a:cxnSpLocks noChangeAspect="1" noChangeShapeType="1"/>
              <a:stCxn id="100" idx="0"/>
              <a:endCxn id="76" idx="1"/>
            </p:cNvCxnSpPr>
            <p:nvPr/>
          </p:nvCxnSpPr>
          <p:spPr bwMode="auto">
            <a:xfrm rot="5400000" flipV="1">
              <a:off x="3424" y="2864"/>
              <a:ext cx="119" cy="776"/>
            </a:xfrm>
            <a:prstGeom prst="bentConnector4">
              <a:avLst>
                <a:gd name="adj1" fmla="val -92569"/>
                <a:gd name="adj2" fmla="val 32472"/>
              </a:avLst>
            </a:prstGeom>
            <a:noFill/>
            <a:ln w="57150">
              <a:solidFill>
                <a:schemeClr val="accent4"/>
              </a:solidFill>
              <a:miter lim="800000"/>
              <a:headEnd/>
              <a:tailEnd type="triangle" w="med" len="med"/>
            </a:ln>
          </p:spPr>
        </p:cxnSp>
        <p:cxnSp>
          <p:nvCxnSpPr>
            <p:cNvPr id="110" name="AutoShape 48"/>
            <p:cNvCxnSpPr>
              <a:cxnSpLocks noChangeAspect="1" noChangeShapeType="1"/>
              <a:stCxn id="68" idx="0"/>
              <a:endCxn id="72" idx="2"/>
            </p:cNvCxnSpPr>
            <p:nvPr/>
          </p:nvCxnSpPr>
          <p:spPr bwMode="auto">
            <a:xfrm rot="-5400000">
              <a:off x="1513" y="2826"/>
              <a:ext cx="557" cy="538"/>
            </a:xfrm>
            <a:prstGeom prst="bentConnector3">
              <a:avLst>
                <a:gd name="adj1" fmla="val 80745"/>
              </a:avLst>
            </a:prstGeom>
            <a:noFill/>
            <a:ln w="28575">
              <a:solidFill>
                <a:schemeClr val="accent4"/>
              </a:solidFill>
              <a:miter lim="800000"/>
              <a:headEnd/>
              <a:tailEnd type="triangle" w="med" len="med"/>
            </a:ln>
          </p:spPr>
        </p:cxnSp>
        <p:cxnSp>
          <p:nvCxnSpPr>
            <p:cNvPr id="111" name="AutoShape 49"/>
            <p:cNvCxnSpPr>
              <a:cxnSpLocks noChangeAspect="1" noChangeShapeType="1"/>
              <a:stCxn id="71" idx="3"/>
              <a:endCxn id="72" idx="1"/>
            </p:cNvCxnSpPr>
            <p:nvPr/>
          </p:nvCxnSpPr>
          <p:spPr bwMode="auto">
            <a:xfrm flipV="1">
              <a:off x="1801" y="2714"/>
              <a:ext cx="99" cy="1"/>
            </a:xfrm>
            <a:prstGeom prst="bentConnector3">
              <a:avLst>
                <a:gd name="adj1" fmla="val 50000"/>
              </a:avLst>
            </a:prstGeom>
            <a:noFill/>
            <a:ln w="57150">
              <a:solidFill>
                <a:schemeClr val="accent4"/>
              </a:solidFill>
              <a:miter lim="800000"/>
              <a:headEnd/>
              <a:tailEnd type="triangle" w="med" len="med"/>
            </a:ln>
          </p:spPr>
        </p:cxnSp>
        <p:cxnSp>
          <p:nvCxnSpPr>
            <p:cNvPr id="112" name="AutoShape 50"/>
            <p:cNvCxnSpPr>
              <a:cxnSpLocks noChangeAspect="1" noChangeShapeType="1"/>
              <a:stCxn id="71" idx="0"/>
              <a:endCxn id="73" idx="1"/>
            </p:cNvCxnSpPr>
            <p:nvPr/>
          </p:nvCxnSpPr>
          <p:spPr bwMode="auto">
            <a:xfrm rot="5400000" flipV="1">
              <a:off x="1951" y="2336"/>
              <a:ext cx="86" cy="659"/>
            </a:xfrm>
            <a:prstGeom prst="bentConnector4">
              <a:avLst>
                <a:gd name="adj1" fmla="val -156486"/>
                <a:gd name="adj2" fmla="val 87134"/>
              </a:avLst>
            </a:prstGeom>
            <a:noFill/>
            <a:ln w="38100">
              <a:solidFill>
                <a:schemeClr val="accent4"/>
              </a:solidFill>
              <a:miter lim="800000"/>
              <a:headEnd/>
              <a:tailEnd type="triangle" w="med" len="med"/>
            </a:ln>
          </p:spPr>
        </p:cxnSp>
        <p:cxnSp>
          <p:nvCxnSpPr>
            <p:cNvPr id="113" name="AutoShape 51"/>
            <p:cNvCxnSpPr>
              <a:cxnSpLocks noChangeAspect="1" noChangeShapeType="1"/>
              <a:stCxn id="72" idx="3"/>
              <a:endCxn id="73" idx="1"/>
            </p:cNvCxnSpPr>
            <p:nvPr/>
          </p:nvCxnSpPr>
          <p:spPr bwMode="auto">
            <a:xfrm flipV="1">
              <a:off x="2216" y="2709"/>
              <a:ext cx="107" cy="5"/>
            </a:xfrm>
            <a:prstGeom prst="bentConnector3">
              <a:avLst>
                <a:gd name="adj1" fmla="val 50000"/>
              </a:avLst>
            </a:prstGeom>
            <a:noFill/>
            <a:ln w="38100">
              <a:solidFill>
                <a:schemeClr val="accent4"/>
              </a:solidFill>
              <a:miter lim="800000"/>
              <a:headEnd/>
              <a:tailEnd type="triangle" w="med" len="med"/>
            </a:ln>
          </p:spPr>
        </p:cxnSp>
        <p:cxnSp>
          <p:nvCxnSpPr>
            <p:cNvPr id="114" name="AutoShape 52"/>
            <p:cNvCxnSpPr>
              <a:cxnSpLocks noChangeAspect="1" noChangeShapeType="1"/>
              <a:stCxn id="72" idx="0"/>
              <a:endCxn id="74" idx="2"/>
            </p:cNvCxnSpPr>
            <p:nvPr/>
          </p:nvCxnSpPr>
          <p:spPr bwMode="auto">
            <a:xfrm rot="-5400000">
              <a:off x="2216" y="1831"/>
              <a:ext cx="620" cy="936"/>
            </a:xfrm>
            <a:prstGeom prst="bentConnector3">
              <a:avLst>
                <a:gd name="adj1" fmla="val 49935"/>
              </a:avLst>
            </a:prstGeom>
            <a:noFill/>
            <a:ln w="28575">
              <a:solidFill>
                <a:schemeClr val="accent4"/>
              </a:solidFill>
              <a:miter lim="800000"/>
              <a:headEnd/>
              <a:tailEnd type="triangle" w="med" len="med"/>
            </a:ln>
          </p:spPr>
        </p:cxnSp>
        <p:cxnSp>
          <p:nvCxnSpPr>
            <p:cNvPr id="115" name="AutoShape 53"/>
            <p:cNvCxnSpPr>
              <a:cxnSpLocks noChangeAspect="1" noChangeShapeType="1"/>
              <a:stCxn id="89" idx="4"/>
              <a:endCxn id="74" idx="3"/>
            </p:cNvCxnSpPr>
            <p:nvPr/>
          </p:nvCxnSpPr>
          <p:spPr bwMode="auto">
            <a:xfrm rot="10800000" flipV="1">
              <a:off x="3119" y="1573"/>
              <a:ext cx="1194" cy="333"/>
            </a:xfrm>
            <a:prstGeom prst="bentConnector3">
              <a:avLst>
                <a:gd name="adj1" fmla="val 50000"/>
              </a:avLst>
            </a:prstGeom>
            <a:noFill/>
            <a:ln w="28575">
              <a:solidFill>
                <a:schemeClr val="accent4"/>
              </a:solidFill>
              <a:miter lim="800000"/>
              <a:headEnd/>
              <a:tailEnd type="triangle" w="med" len="med"/>
            </a:ln>
          </p:spPr>
        </p:cxnSp>
        <p:cxnSp>
          <p:nvCxnSpPr>
            <p:cNvPr id="116" name="AutoShape 54"/>
            <p:cNvCxnSpPr>
              <a:cxnSpLocks noChangeAspect="1" noChangeShapeType="1"/>
              <a:endCxn id="77" idx="1"/>
            </p:cNvCxnSpPr>
            <p:nvPr/>
          </p:nvCxnSpPr>
          <p:spPr bwMode="auto">
            <a:xfrm flipV="1">
              <a:off x="3339" y="3022"/>
              <a:ext cx="161" cy="73"/>
            </a:xfrm>
            <a:prstGeom prst="bentConnector3">
              <a:avLst>
                <a:gd name="adj1" fmla="val 50000"/>
              </a:avLst>
            </a:prstGeom>
            <a:noFill/>
            <a:ln w="38100">
              <a:solidFill>
                <a:schemeClr val="accent4"/>
              </a:solidFill>
              <a:miter lim="800000"/>
              <a:headEnd/>
              <a:tailEnd type="triangle" w="med" len="med"/>
            </a:ln>
          </p:spPr>
        </p:cxnSp>
        <p:cxnSp>
          <p:nvCxnSpPr>
            <p:cNvPr id="117" name="AutoShape 55"/>
            <p:cNvCxnSpPr>
              <a:cxnSpLocks noChangeAspect="1" noChangeShapeType="1"/>
              <a:stCxn id="76" idx="0"/>
              <a:endCxn id="77" idx="2"/>
            </p:cNvCxnSpPr>
            <p:nvPr/>
          </p:nvCxnSpPr>
          <p:spPr bwMode="auto">
            <a:xfrm rot="5400000" flipH="1">
              <a:off x="3727" y="3057"/>
              <a:ext cx="142" cy="280"/>
            </a:xfrm>
            <a:prstGeom prst="bentConnector3">
              <a:avLst>
                <a:gd name="adj1" fmla="val 22597"/>
              </a:avLst>
            </a:prstGeom>
            <a:noFill/>
            <a:ln w="28575">
              <a:solidFill>
                <a:schemeClr val="accent4"/>
              </a:solidFill>
              <a:miter lim="800000"/>
              <a:headEnd/>
              <a:tailEnd type="triangle" w="med" len="med"/>
            </a:ln>
          </p:spPr>
        </p:cxnSp>
        <p:cxnSp>
          <p:nvCxnSpPr>
            <p:cNvPr id="118" name="AutoShape 56"/>
            <p:cNvCxnSpPr>
              <a:cxnSpLocks noChangeAspect="1" noChangeShapeType="1"/>
              <a:stCxn id="76" idx="0"/>
              <a:endCxn id="78" idx="2"/>
            </p:cNvCxnSpPr>
            <p:nvPr/>
          </p:nvCxnSpPr>
          <p:spPr bwMode="auto">
            <a:xfrm rot="-5400000">
              <a:off x="3994" y="3101"/>
              <a:ext cx="111" cy="223"/>
            </a:xfrm>
            <a:prstGeom prst="bentConnector3">
              <a:avLst>
                <a:gd name="adj1" fmla="val 23912"/>
              </a:avLst>
            </a:prstGeom>
            <a:noFill/>
            <a:ln w="38100">
              <a:solidFill>
                <a:schemeClr val="accent4"/>
              </a:solidFill>
              <a:miter lim="800000"/>
              <a:headEnd/>
              <a:tailEnd type="triangle" w="med" len="med"/>
            </a:ln>
          </p:spPr>
        </p:cxnSp>
        <p:cxnSp>
          <p:nvCxnSpPr>
            <p:cNvPr id="119" name="AutoShape 57"/>
            <p:cNvCxnSpPr>
              <a:cxnSpLocks noChangeAspect="1" noChangeShapeType="1"/>
              <a:stCxn id="77" idx="3"/>
              <a:endCxn id="78" idx="1"/>
            </p:cNvCxnSpPr>
            <p:nvPr/>
          </p:nvCxnSpPr>
          <p:spPr bwMode="auto">
            <a:xfrm flipV="1">
              <a:off x="3815" y="3017"/>
              <a:ext cx="135" cy="4"/>
            </a:xfrm>
            <a:prstGeom prst="bentConnector3">
              <a:avLst>
                <a:gd name="adj1" fmla="val 50000"/>
              </a:avLst>
            </a:prstGeom>
            <a:noFill/>
            <a:ln w="57150">
              <a:solidFill>
                <a:schemeClr val="accent4"/>
              </a:solidFill>
              <a:miter lim="800000"/>
              <a:headEnd/>
              <a:tailEnd type="triangle" w="med" len="med"/>
            </a:ln>
          </p:spPr>
        </p:cxnSp>
        <p:cxnSp>
          <p:nvCxnSpPr>
            <p:cNvPr id="120" name="AutoShape 58"/>
            <p:cNvCxnSpPr>
              <a:cxnSpLocks noChangeAspect="1" noChangeShapeType="1"/>
            </p:cNvCxnSpPr>
            <p:nvPr/>
          </p:nvCxnSpPr>
          <p:spPr bwMode="auto">
            <a:xfrm>
              <a:off x="3651" y="3315"/>
              <a:ext cx="508" cy="192"/>
            </a:xfrm>
            <a:prstGeom prst="bentConnector3">
              <a:avLst>
                <a:gd name="adj1" fmla="val -944"/>
              </a:avLst>
            </a:prstGeom>
            <a:noFill/>
            <a:ln w="57150">
              <a:solidFill>
                <a:schemeClr val="accent4"/>
              </a:solidFill>
              <a:miter lim="800000"/>
              <a:headEnd/>
              <a:tailEnd/>
            </a:ln>
          </p:spPr>
        </p:cxnSp>
        <p:cxnSp>
          <p:nvCxnSpPr>
            <p:cNvPr id="121" name="AutoShape 59"/>
            <p:cNvCxnSpPr>
              <a:cxnSpLocks noChangeAspect="1" noChangeShapeType="1"/>
              <a:endCxn id="78" idx="2"/>
            </p:cNvCxnSpPr>
            <p:nvPr/>
          </p:nvCxnSpPr>
          <p:spPr bwMode="auto">
            <a:xfrm rot="5400000" flipH="1">
              <a:off x="3984" y="3334"/>
              <a:ext cx="360" cy="5"/>
            </a:xfrm>
            <a:prstGeom prst="bentConnector3">
              <a:avLst>
                <a:gd name="adj1" fmla="val 49889"/>
              </a:avLst>
            </a:prstGeom>
            <a:noFill/>
            <a:ln w="57150">
              <a:solidFill>
                <a:schemeClr val="accent4"/>
              </a:solidFill>
              <a:miter lim="800000"/>
              <a:headEnd/>
              <a:tailEnd type="triangle" w="med" len="med"/>
            </a:ln>
          </p:spPr>
        </p:cxnSp>
        <p:cxnSp>
          <p:nvCxnSpPr>
            <p:cNvPr id="122" name="AutoShape 60"/>
            <p:cNvCxnSpPr>
              <a:cxnSpLocks noChangeAspect="1" noChangeShapeType="1"/>
              <a:stCxn id="77" idx="0"/>
              <a:endCxn id="79" idx="2"/>
            </p:cNvCxnSpPr>
            <p:nvPr/>
          </p:nvCxnSpPr>
          <p:spPr bwMode="auto">
            <a:xfrm rot="-5400000">
              <a:off x="3722" y="2668"/>
              <a:ext cx="184" cy="313"/>
            </a:xfrm>
            <a:prstGeom prst="bentConnector3">
              <a:avLst>
                <a:gd name="adj1" fmla="val 49782"/>
              </a:avLst>
            </a:prstGeom>
            <a:noFill/>
            <a:ln w="28575">
              <a:solidFill>
                <a:schemeClr val="accent4"/>
              </a:solidFill>
              <a:miter lim="800000"/>
              <a:headEnd/>
              <a:tailEnd type="triangle" w="med" len="med"/>
            </a:ln>
          </p:spPr>
        </p:cxnSp>
        <p:cxnSp>
          <p:nvCxnSpPr>
            <p:cNvPr id="123" name="AutoShape 61"/>
            <p:cNvCxnSpPr>
              <a:cxnSpLocks noChangeAspect="1" noChangeShapeType="1"/>
              <a:stCxn id="78" idx="0"/>
              <a:endCxn id="79" idx="2"/>
            </p:cNvCxnSpPr>
            <p:nvPr/>
          </p:nvCxnSpPr>
          <p:spPr bwMode="auto">
            <a:xfrm rot="5400000" flipH="1">
              <a:off x="3996" y="2707"/>
              <a:ext cx="143" cy="190"/>
            </a:xfrm>
            <a:prstGeom prst="bentConnector3">
              <a:avLst>
                <a:gd name="adj1" fmla="val 36514"/>
              </a:avLst>
            </a:prstGeom>
            <a:noFill/>
            <a:ln w="38100">
              <a:solidFill>
                <a:schemeClr val="accent4"/>
              </a:solidFill>
              <a:miter lim="800000"/>
              <a:headEnd/>
              <a:tailEnd type="triangle" w="med" len="med"/>
            </a:ln>
          </p:spPr>
        </p:cxnSp>
        <p:cxnSp>
          <p:nvCxnSpPr>
            <p:cNvPr id="124" name="AutoShape 62"/>
            <p:cNvCxnSpPr>
              <a:cxnSpLocks noChangeAspect="1" noChangeShapeType="1"/>
              <a:endCxn id="80" idx="2"/>
            </p:cNvCxnSpPr>
            <p:nvPr/>
          </p:nvCxnSpPr>
          <p:spPr bwMode="auto">
            <a:xfrm flipV="1">
              <a:off x="1520" y="2659"/>
              <a:ext cx="1895" cy="270"/>
            </a:xfrm>
            <a:prstGeom prst="bentConnector2">
              <a:avLst/>
            </a:prstGeom>
            <a:noFill/>
            <a:ln w="38100">
              <a:solidFill>
                <a:schemeClr val="accent4"/>
              </a:solidFill>
              <a:miter lim="800000"/>
              <a:headEnd/>
              <a:tailEnd type="triangle" w="med" len="med"/>
            </a:ln>
          </p:spPr>
        </p:cxnSp>
        <p:cxnSp>
          <p:nvCxnSpPr>
            <p:cNvPr id="125" name="AutoShape 63"/>
            <p:cNvCxnSpPr>
              <a:cxnSpLocks noChangeAspect="1" noChangeShapeType="1"/>
              <a:stCxn id="70" idx="0"/>
              <a:endCxn id="80" idx="1"/>
            </p:cNvCxnSpPr>
            <p:nvPr/>
          </p:nvCxnSpPr>
          <p:spPr bwMode="auto">
            <a:xfrm rot="-5400000">
              <a:off x="2039" y="1602"/>
              <a:ext cx="228" cy="1987"/>
            </a:xfrm>
            <a:prstGeom prst="bentConnector2">
              <a:avLst/>
            </a:prstGeom>
            <a:noFill/>
            <a:ln w="57150">
              <a:solidFill>
                <a:schemeClr val="accent4"/>
              </a:solidFill>
              <a:miter lim="800000"/>
              <a:headEnd/>
              <a:tailEnd type="triangle" w="med" len="med"/>
            </a:ln>
          </p:spPr>
        </p:cxnSp>
        <p:cxnSp>
          <p:nvCxnSpPr>
            <p:cNvPr id="126" name="AutoShape 64"/>
            <p:cNvCxnSpPr>
              <a:cxnSpLocks noChangeAspect="1" noChangeShapeType="1"/>
              <a:endCxn id="80" idx="2"/>
            </p:cNvCxnSpPr>
            <p:nvPr/>
          </p:nvCxnSpPr>
          <p:spPr bwMode="auto">
            <a:xfrm flipV="1">
              <a:off x="1889" y="2659"/>
              <a:ext cx="1526" cy="266"/>
            </a:xfrm>
            <a:prstGeom prst="bentConnector2">
              <a:avLst/>
            </a:prstGeom>
            <a:noFill/>
            <a:ln w="28575">
              <a:solidFill>
                <a:schemeClr val="accent4"/>
              </a:solidFill>
              <a:miter lim="800000"/>
              <a:headEnd/>
              <a:tailEnd type="triangle" w="med" len="med"/>
            </a:ln>
          </p:spPr>
        </p:cxnSp>
        <p:cxnSp>
          <p:nvCxnSpPr>
            <p:cNvPr id="127" name="AutoShape 65"/>
            <p:cNvCxnSpPr>
              <a:cxnSpLocks noChangeAspect="1" noChangeShapeType="1"/>
              <a:stCxn id="83" idx="0"/>
              <a:endCxn id="81" idx="2"/>
            </p:cNvCxnSpPr>
            <p:nvPr/>
          </p:nvCxnSpPr>
          <p:spPr bwMode="auto">
            <a:xfrm rot="5400000" flipH="1">
              <a:off x="4522" y="2837"/>
              <a:ext cx="632" cy="135"/>
            </a:xfrm>
            <a:prstGeom prst="bentConnector3">
              <a:avLst>
                <a:gd name="adj1" fmla="val 50000"/>
              </a:avLst>
            </a:prstGeom>
            <a:noFill/>
            <a:ln w="76200">
              <a:solidFill>
                <a:schemeClr val="accent4"/>
              </a:solidFill>
              <a:miter lim="800000"/>
              <a:headEnd/>
              <a:tailEnd type="triangle" w="med" len="med"/>
            </a:ln>
          </p:spPr>
        </p:cxnSp>
        <p:cxnSp>
          <p:nvCxnSpPr>
            <p:cNvPr id="128" name="AutoShape 66"/>
            <p:cNvCxnSpPr>
              <a:cxnSpLocks noChangeAspect="1" noChangeShapeType="1"/>
              <a:stCxn id="84" idx="0"/>
              <a:endCxn id="81" idx="2"/>
            </p:cNvCxnSpPr>
            <p:nvPr/>
          </p:nvCxnSpPr>
          <p:spPr bwMode="auto">
            <a:xfrm rot="-5400000">
              <a:off x="4306" y="2785"/>
              <a:ext cx="660" cy="268"/>
            </a:xfrm>
            <a:prstGeom prst="bentConnector3">
              <a:avLst>
                <a:gd name="adj1" fmla="val 50000"/>
              </a:avLst>
            </a:prstGeom>
            <a:noFill/>
            <a:ln w="57150">
              <a:solidFill>
                <a:schemeClr val="accent4"/>
              </a:solidFill>
              <a:miter lim="800000"/>
              <a:headEnd/>
              <a:tailEnd type="triangle" w="med" len="med"/>
            </a:ln>
          </p:spPr>
        </p:cxnSp>
        <p:cxnSp>
          <p:nvCxnSpPr>
            <p:cNvPr id="129" name="AutoShape 67"/>
            <p:cNvCxnSpPr>
              <a:cxnSpLocks noChangeAspect="1" noChangeShapeType="1"/>
              <a:stCxn id="81" idx="0"/>
              <a:endCxn id="82" idx="2"/>
            </p:cNvCxnSpPr>
            <p:nvPr/>
          </p:nvCxnSpPr>
          <p:spPr bwMode="auto">
            <a:xfrm rot="5400000" flipH="1">
              <a:off x="4355" y="1996"/>
              <a:ext cx="245" cy="584"/>
            </a:xfrm>
            <a:prstGeom prst="bentConnector3">
              <a:avLst>
                <a:gd name="adj1" fmla="val 50000"/>
              </a:avLst>
            </a:prstGeom>
            <a:noFill/>
            <a:ln w="28575">
              <a:solidFill>
                <a:schemeClr val="accent4"/>
              </a:solidFill>
              <a:miter lim="800000"/>
              <a:headEnd/>
              <a:tailEnd type="triangle" w="med" len="med"/>
            </a:ln>
          </p:spPr>
        </p:cxnSp>
        <p:cxnSp>
          <p:nvCxnSpPr>
            <p:cNvPr id="130" name="AutoShape 68"/>
            <p:cNvCxnSpPr>
              <a:cxnSpLocks noChangeAspect="1" noChangeShapeType="1"/>
              <a:stCxn id="80" idx="0"/>
              <a:endCxn id="82" idx="1"/>
            </p:cNvCxnSpPr>
            <p:nvPr/>
          </p:nvCxnSpPr>
          <p:spPr bwMode="auto">
            <a:xfrm rot="-5400000">
              <a:off x="3601" y="1875"/>
              <a:ext cx="241" cy="613"/>
            </a:xfrm>
            <a:prstGeom prst="bentConnector2">
              <a:avLst/>
            </a:prstGeom>
            <a:noFill/>
            <a:ln w="76200">
              <a:solidFill>
                <a:schemeClr val="accent4"/>
              </a:solidFill>
              <a:miter lim="800000"/>
              <a:headEnd/>
              <a:tailEnd type="triangle" w="med" len="med"/>
            </a:ln>
          </p:spPr>
        </p:cxnSp>
        <p:cxnSp>
          <p:nvCxnSpPr>
            <p:cNvPr id="131" name="AutoShape 69"/>
            <p:cNvCxnSpPr>
              <a:cxnSpLocks noChangeAspect="1" noChangeShapeType="1"/>
              <a:stCxn id="78" idx="0"/>
              <a:endCxn id="82" idx="2"/>
            </p:cNvCxnSpPr>
            <p:nvPr/>
          </p:nvCxnSpPr>
          <p:spPr bwMode="auto">
            <a:xfrm rot="-5400000">
              <a:off x="3816" y="2508"/>
              <a:ext cx="710" cy="25"/>
            </a:xfrm>
            <a:prstGeom prst="bentConnector3">
              <a:avLst>
                <a:gd name="adj1" fmla="val 49944"/>
              </a:avLst>
            </a:prstGeom>
            <a:noFill/>
            <a:ln w="76200">
              <a:solidFill>
                <a:schemeClr val="accent4"/>
              </a:solidFill>
              <a:miter lim="800000"/>
              <a:headEnd/>
              <a:tailEnd type="triangle" w="med" len="med"/>
            </a:ln>
          </p:spPr>
        </p:cxnSp>
        <p:cxnSp>
          <p:nvCxnSpPr>
            <p:cNvPr id="132" name="AutoShape 70"/>
            <p:cNvCxnSpPr>
              <a:cxnSpLocks noChangeAspect="1" noChangeShapeType="1"/>
              <a:endCxn id="86" idx="2"/>
            </p:cNvCxnSpPr>
            <p:nvPr/>
          </p:nvCxnSpPr>
          <p:spPr bwMode="auto">
            <a:xfrm rot="10800000">
              <a:off x="1515" y="2379"/>
              <a:ext cx="336" cy="101"/>
            </a:xfrm>
            <a:prstGeom prst="bentConnector3">
              <a:avLst>
                <a:gd name="adj1" fmla="val 17139"/>
              </a:avLst>
            </a:prstGeom>
            <a:noFill/>
            <a:ln w="28575">
              <a:solidFill>
                <a:schemeClr val="accent4"/>
              </a:solidFill>
              <a:miter lim="800000"/>
              <a:headEnd/>
              <a:tailEnd type="triangle" w="med" len="med"/>
            </a:ln>
          </p:spPr>
        </p:cxnSp>
        <p:cxnSp>
          <p:nvCxnSpPr>
            <p:cNvPr id="133" name="AutoShape 71"/>
            <p:cNvCxnSpPr>
              <a:cxnSpLocks noChangeAspect="1" noChangeShapeType="1"/>
              <a:endCxn id="85" idx="1"/>
            </p:cNvCxnSpPr>
            <p:nvPr/>
          </p:nvCxnSpPr>
          <p:spPr bwMode="auto">
            <a:xfrm rot="-5400000">
              <a:off x="1736" y="2244"/>
              <a:ext cx="192" cy="77"/>
            </a:xfrm>
            <a:prstGeom prst="bentConnector2">
              <a:avLst/>
            </a:prstGeom>
            <a:noFill/>
            <a:ln w="28575">
              <a:solidFill>
                <a:schemeClr val="accent4"/>
              </a:solidFill>
              <a:miter lim="800000"/>
              <a:headEnd/>
              <a:tailEnd type="triangle" w="med" len="med"/>
            </a:ln>
          </p:spPr>
        </p:cxnSp>
        <p:cxnSp>
          <p:nvCxnSpPr>
            <p:cNvPr id="134" name="AutoShape 72"/>
            <p:cNvCxnSpPr>
              <a:cxnSpLocks noChangeAspect="1" noChangeShapeType="1"/>
              <a:stCxn id="68" idx="1"/>
            </p:cNvCxnSpPr>
            <p:nvPr/>
          </p:nvCxnSpPr>
          <p:spPr bwMode="auto">
            <a:xfrm rot="10800000" flipV="1">
              <a:off x="897" y="3419"/>
              <a:ext cx="558" cy="195"/>
            </a:xfrm>
            <a:prstGeom prst="bentConnector3">
              <a:avLst>
                <a:gd name="adj1" fmla="val 18648"/>
              </a:avLst>
            </a:prstGeom>
            <a:noFill/>
            <a:ln w="12700">
              <a:solidFill>
                <a:schemeClr val="accent4"/>
              </a:solidFill>
              <a:miter lim="800000"/>
              <a:headEnd/>
              <a:tailEnd/>
            </a:ln>
          </p:spPr>
        </p:cxnSp>
        <p:cxnSp>
          <p:nvCxnSpPr>
            <p:cNvPr id="135" name="AutoShape 73"/>
            <p:cNvCxnSpPr>
              <a:cxnSpLocks noChangeAspect="1" noChangeShapeType="1"/>
              <a:endCxn id="86" idx="1"/>
            </p:cNvCxnSpPr>
            <p:nvPr/>
          </p:nvCxnSpPr>
          <p:spPr bwMode="auto">
            <a:xfrm rot="-5400000">
              <a:off x="463" y="2812"/>
              <a:ext cx="1238" cy="372"/>
            </a:xfrm>
            <a:prstGeom prst="bentConnector2">
              <a:avLst/>
            </a:prstGeom>
            <a:noFill/>
            <a:ln w="12700">
              <a:solidFill>
                <a:schemeClr val="accent4"/>
              </a:solidFill>
              <a:miter lim="800000"/>
              <a:headEnd/>
              <a:tailEnd type="triangle" w="med" len="med"/>
            </a:ln>
          </p:spPr>
        </p:cxnSp>
        <p:cxnSp>
          <p:nvCxnSpPr>
            <p:cNvPr id="136" name="AutoShape 74"/>
            <p:cNvCxnSpPr>
              <a:cxnSpLocks noChangeAspect="1" noChangeShapeType="1"/>
              <a:stCxn id="86" idx="4"/>
              <a:endCxn id="74" idx="1"/>
            </p:cNvCxnSpPr>
            <p:nvPr/>
          </p:nvCxnSpPr>
          <p:spPr bwMode="auto">
            <a:xfrm rot="10800000" flipH="1">
              <a:off x="1268" y="1906"/>
              <a:ext cx="1600" cy="281"/>
            </a:xfrm>
            <a:prstGeom prst="bentConnector3">
              <a:avLst>
                <a:gd name="adj1" fmla="val 0"/>
              </a:avLst>
            </a:prstGeom>
            <a:noFill/>
            <a:ln w="19050">
              <a:solidFill>
                <a:schemeClr val="accent4"/>
              </a:solidFill>
              <a:miter lim="800000"/>
              <a:headEnd/>
              <a:tailEnd type="triangle" w="med" len="med"/>
            </a:ln>
          </p:spPr>
        </p:cxnSp>
        <p:cxnSp>
          <p:nvCxnSpPr>
            <p:cNvPr id="137" name="AutoShape 75"/>
            <p:cNvCxnSpPr>
              <a:cxnSpLocks noChangeAspect="1" noChangeShapeType="1"/>
              <a:endCxn id="87" idx="2"/>
            </p:cNvCxnSpPr>
            <p:nvPr/>
          </p:nvCxnSpPr>
          <p:spPr bwMode="auto">
            <a:xfrm rot="-5400000">
              <a:off x="2011" y="2010"/>
              <a:ext cx="583" cy="1"/>
            </a:xfrm>
            <a:prstGeom prst="bentConnector3">
              <a:avLst>
                <a:gd name="adj1" fmla="val 50477"/>
              </a:avLst>
            </a:prstGeom>
            <a:noFill/>
            <a:ln w="19050">
              <a:solidFill>
                <a:schemeClr val="accent4"/>
              </a:solidFill>
              <a:miter lim="800000"/>
              <a:headEnd/>
              <a:tailEnd type="triangle" w="med" len="med"/>
            </a:ln>
          </p:spPr>
        </p:cxnSp>
        <p:cxnSp>
          <p:nvCxnSpPr>
            <p:cNvPr id="138" name="AutoShape 76"/>
            <p:cNvCxnSpPr>
              <a:cxnSpLocks noChangeAspect="1" noChangeShapeType="1"/>
              <a:stCxn id="85" idx="4"/>
              <a:endCxn id="87" idx="1"/>
            </p:cNvCxnSpPr>
            <p:nvPr/>
          </p:nvCxnSpPr>
          <p:spPr bwMode="auto">
            <a:xfrm rot="10800000" flipH="1">
              <a:off x="1870" y="1719"/>
              <a:ext cx="240" cy="276"/>
            </a:xfrm>
            <a:prstGeom prst="bentConnector4">
              <a:avLst>
                <a:gd name="adj1" fmla="val 1662"/>
                <a:gd name="adj2" fmla="val 65505"/>
              </a:avLst>
            </a:prstGeom>
            <a:noFill/>
            <a:ln w="28575">
              <a:solidFill>
                <a:schemeClr val="accent4"/>
              </a:solidFill>
              <a:miter lim="800000"/>
              <a:headEnd/>
              <a:tailEnd type="triangle" w="med" len="med"/>
            </a:ln>
          </p:spPr>
        </p:cxnSp>
        <p:cxnSp>
          <p:nvCxnSpPr>
            <p:cNvPr id="139" name="AutoShape 77"/>
            <p:cNvCxnSpPr>
              <a:cxnSpLocks noChangeAspect="1" noChangeShapeType="1"/>
              <a:stCxn id="89" idx="4"/>
              <a:endCxn id="87" idx="2"/>
            </p:cNvCxnSpPr>
            <p:nvPr/>
          </p:nvCxnSpPr>
          <p:spPr bwMode="auto">
            <a:xfrm rot="10800000" flipV="1">
              <a:off x="2303" y="1573"/>
              <a:ext cx="2010" cy="146"/>
            </a:xfrm>
            <a:prstGeom prst="bentConnector4">
              <a:avLst>
                <a:gd name="adj1" fmla="val 29884"/>
                <a:gd name="adj2" fmla="val 99449"/>
              </a:avLst>
            </a:prstGeom>
            <a:noFill/>
            <a:ln w="28575">
              <a:solidFill>
                <a:schemeClr val="accent4"/>
              </a:solidFill>
              <a:miter lim="800000"/>
              <a:headEnd/>
              <a:tailEnd type="triangle" w="med" len="med"/>
            </a:ln>
          </p:spPr>
        </p:cxnSp>
        <p:cxnSp>
          <p:nvCxnSpPr>
            <p:cNvPr id="140" name="AutoShape 78"/>
            <p:cNvCxnSpPr>
              <a:cxnSpLocks noChangeAspect="1" noChangeShapeType="1"/>
              <a:stCxn id="74" idx="0"/>
              <a:endCxn id="87" idx="2"/>
            </p:cNvCxnSpPr>
            <p:nvPr/>
          </p:nvCxnSpPr>
          <p:spPr bwMode="auto">
            <a:xfrm rot="5400000" flipH="1">
              <a:off x="2597" y="1425"/>
              <a:ext cx="103" cy="691"/>
            </a:xfrm>
            <a:prstGeom prst="bentConnector3">
              <a:avLst>
                <a:gd name="adj1" fmla="val 100000"/>
              </a:avLst>
            </a:prstGeom>
            <a:noFill/>
            <a:ln w="19050">
              <a:solidFill>
                <a:schemeClr val="accent4"/>
              </a:solidFill>
              <a:miter lim="800000"/>
              <a:headEnd/>
              <a:tailEnd type="triangle" w="med" len="med"/>
            </a:ln>
          </p:spPr>
        </p:cxnSp>
        <p:cxnSp>
          <p:nvCxnSpPr>
            <p:cNvPr id="141" name="AutoShape 79"/>
            <p:cNvCxnSpPr>
              <a:cxnSpLocks noChangeAspect="1" noChangeShapeType="1"/>
              <a:endCxn id="88" idx="1"/>
            </p:cNvCxnSpPr>
            <p:nvPr/>
          </p:nvCxnSpPr>
          <p:spPr bwMode="auto">
            <a:xfrm rot="5400000" flipH="1">
              <a:off x="2510" y="1635"/>
              <a:ext cx="168" cy="3"/>
            </a:xfrm>
            <a:prstGeom prst="bentConnector3">
              <a:avLst>
                <a:gd name="adj1" fmla="val 49764"/>
              </a:avLst>
            </a:prstGeom>
            <a:noFill/>
            <a:ln w="19050">
              <a:solidFill>
                <a:schemeClr val="accent4"/>
              </a:solidFill>
              <a:miter lim="800000"/>
              <a:headEnd/>
              <a:tailEnd type="triangle" w="med" len="med"/>
            </a:ln>
          </p:spPr>
        </p:cxnSp>
        <p:cxnSp>
          <p:nvCxnSpPr>
            <p:cNvPr id="142" name="AutoShape 80"/>
            <p:cNvCxnSpPr>
              <a:cxnSpLocks noChangeAspect="1" noChangeShapeType="1"/>
            </p:cNvCxnSpPr>
            <p:nvPr/>
          </p:nvCxnSpPr>
          <p:spPr bwMode="auto">
            <a:xfrm flipV="1">
              <a:off x="2753" y="1786"/>
              <a:ext cx="845" cy="118"/>
            </a:xfrm>
            <a:prstGeom prst="bentConnector3">
              <a:avLst>
                <a:gd name="adj1" fmla="val 185"/>
              </a:avLst>
            </a:prstGeom>
            <a:noFill/>
            <a:ln w="19050">
              <a:solidFill>
                <a:schemeClr val="accent4"/>
              </a:solidFill>
              <a:miter lim="800000"/>
              <a:headEnd/>
              <a:tailEnd/>
            </a:ln>
          </p:spPr>
        </p:cxnSp>
        <p:cxnSp>
          <p:nvCxnSpPr>
            <p:cNvPr id="143" name="AutoShape 81"/>
            <p:cNvCxnSpPr>
              <a:cxnSpLocks noChangeAspect="1" noChangeShapeType="1"/>
              <a:endCxn id="89" idx="1"/>
            </p:cNvCxnSpPr>
            <p:nvPr/>
          </p:nvCxnSpPr>
          <p:spPr bwMode="auto">
            <a:xfrm>
              <a:off x="3586" y="1786"/>
              <a:ext cx="727" cy="55"/>
            </a:xfrm>
            <a:prstGeom prst="bentConnector3">
              <a:avLst>
                <a:gd name="adj1" fmla="val 49944"/>
              </a:avLst>
            </a:prstGeom>
            <a:noFill/>
            <a:ln w="19050">
              <a:solidFill>
                <a:schemeClr val="accent4"/>
              </a:solidFill>
              <a:miter lim="800000"/>
              <a:headEnd/>
              <a:tailEnd type="triangle" w="med" len="med"/>
            </a:ln>
          </p:spPr>
        </p:cxnSp>
        <p:cxnSp>
          <p:nvCxnSpPr>
            <p:cNvPr id="144" name="AutoShape 82"/>
            <p:cNvCxnSpPr>
              <a:cxnSpLocks noChangeAspect="1" noChangeShapeType="1"/>
              <a:stCxn id="74" idx="0"/>
              <a:endCxn id="89" idx="1"/>
            </p:cNvCxnSpPr>
            <p:nvPr/>
          </p:nvCxnSpPr>
          <p:spPr bwMode="auto">
            <a:xfrm rot="5400000" flipV="1">
              <a:off x="3644" y="1172"/>
              <a:ext cx="19" cy="1319"/>
            </a:xfrm>
            <a:prstGeom prst="bentConnector4">
              <a:avLst>
                <a:gd name="adj1" fmla="val -150005"/>
                <a:gd name="adj2" fmla="val 72162"/>
              </a:avLst>
            </a:prstGeom>
            <a:noFill/>
            <a:ln w="28575">
              <a:solidFill>
                <a:schemeClr val="accent4"/>
              </a:solidFill>
              <a:miter lim="800000"/>
              <a:headEnd/>
              <a:tailEnd type="triangle" w="med" len="med"/>
            </a:ln>
          </p:spPr>
        </p:cxnSp>
        <p:cxnSp>
          <p:nvCxnSpPr>
            <p:cNvPr id="145" name="AutoShape 83"/>
            <p:cNvCxnSpPr>
              <a:cxnSpLocks noChangeAspect="1" noChangeShapeType="1"/>
              <a:endCxn id="89" idx="1"/>
            </p:cNvCxnSpPr>
            <p:nvPr/>
          </p:nvCxnSpPr>
          <p:spPr bwMode="auto">
            <a:xfrm flipV="1">
              <a:off x="3756" y="1841"/>
              <a:ext cx="557" cy="226"/>
            </a:xfrm>
            <a:prstGeom prst="bentConnector3">
              <a:avLst>
                <a:gd name="adj1" fmla="val 1722"/>
              </a:avLst>
            </a:prstGeom>
            <a:noFill/>
            <a:ln w="57150">
              <a:solidFill>
                <a:schemeClr val="accent4"/>
              </a:solidFill>
              <a:miter lim="800000"/>
              <a:headEnd/>
              <a:tailEnd type="triangle" w="med" len="med"/>
            </a:ln>
          </p:spPr>
        </p:cxnSp>
        <p:cxnSp>
          <p:nvCxnSpPr>
            <p:cNvPr id="146" name="AutoShape 84"/>
            <p:cNvCxnSpPr>
              <a:cxnSpLocks noChangeAspect="1" noChangeShapeType="1"/>
              <a:stCxn id="82" idx="0"/>
              <a:endCxn id="89" idx="1"/>
            </p:cNvCxnSpPr>
            <p:nvPr/>
          </p:nvCxnSpPr>
          <p:spPr bwMode="auto">
            <a:xfrm rot="-5400000">
              <a:off x="4192" y="1835"/>
              <a:ext cx="116" cy="127"/>
            </a:xfrm>
            <a:prstGeom prst="bentConnector2">
              <a:avLst/>
            </a:prstGeom>
            <a:noFill/>
            <a:ln w="38100">
              <a:solidFill>
                <a:schemeClr val="accent4"/>
              </a:solidFill>
              <a:miter lim="800000"/>
              <a:headEnd/>
              <a:tailEnd type="triangle" w="med" len="med"/>
            </a:ln>
          </p:spPr>
        </p:cxnSp>
        <p:cxnSp>
          <p:nvCxnSpPr>
            <p:cNvPr id="147" name="AutoShape 85"/>
            <p:cNvCxnSpPr>
              <a:cxnSpLocks noChangeAspect="1" noChangeShapeType="1"/>
              <a:stCxn id="81" idx="0"/>
              <a:endCxn id="89" idx="2"/>
            </p:cNvCxnSpPr>
            <p:nvPr/>
          </p:nvCxnSpPr>
          <p:spPr bwMode="auto">
            <a:xfrm rot="5400000" flipH="1">
              <a:off x="4428" y="2072"/>
              <a:ext cx="570" cy="109"/>
            </a:xfrm>
            <a:prstGeom prst="bentConnector2">
              <a:avLst/>
            </a:prstGeom>
            <a:noFill/>
            <a:ln w="38100">
              <a:solidFill>
                <a:schemeClr val="accent4"/>
              </a:solidFill>
              <a:miter lim="800000"/>
              <a:headEnd/>
              <a:tailEnd type="triangle" w="med" len="med"/>
            </a:ln>
          </p:spPr>
        </p:cxnSp>
        <p:cxnSp>
          <p:nvCxnSpPr>
            <p:cNvPr id="148" name="AutoShape 86"/>
            <p:cNvCxnSpPr>
              <a:cxnSpLocks noChangeAspect="1" noChangeShapeType="1"/>
              <a:endCxn id="91" idx="1"/>
            </p:cNvCxnSpPr>
            <p:nvPr/>
          </p:nvCxnSpPr>
          <p:spPr bwMode="auto">
            <a:xfrm flipV="1">
              <a:off x="4159" y="1504"/>
              <a:ext cx="488" cy="328"/>
            </a:xfrm>
            <a:prstGeom prst="bentConnector3">
              <a:avLst>
                <a:gd name="adj1" fmla="val 1801"/>
              </a:avLst>
            </a:prstGeom>
            <a:noFill/>
            <a:ln w="19050">
              <a:solidFill>
                <a:schemeClr val="accent4"/>
              </a:solidFill>
              <a:miter lim="800000"/>
              <a:headEnd/>
              <a:tailEnd type="triangle" w="med" len="med"/>
            </a:ln>
          </p:spPr>
        </p:cxnSp>
        <p:cxnSp>
          <p:nvCxnSpPr>
            <p:cNvPr id="149" name="AutoShape 87"/>
            <p:cNvCxnSpPr>
              <a:cxnSpLocks noChangeAspect="1" noChangeShapeType="1"/>
              <a:stCxn id="89" idx="4"/>
              <a:endCxn id="91" idx="1"/>
            </p:cNvCxnSpPr>
            <p:nvPr/>
          </p:nvCxnSpPr>
          <p:spPr bwMode="auto">
            <a:xfrm rot="10800000" flipH="1">
              <a:off x="4313" y="1504"/>
              <a:ext cx="334" cy="69"/>
            </a:xfrm>
            <a:prstGeom prst="bentConnector3">
              <a:avLst>
                <a:gd name="adj1" fmla="val -44500"/>
              </a:avLst>
            </a:prstGeom>
            <a:noFill/>
            <a:ln w="9525">
              <a:solidFill>
                <a:schemeClr val="accent4"/>
              </a:solidFill>
              <a:miter lim="800000"/>
              <a:headEnd/>
              <a:tailEnd type="triangle" w="med" len="med"/>
            </a:ln>
          </p:spPr>
        </p:cxnSp>
        <p:cxnSp>
          <p:nvCxnSpPr>
            <p:cNvPr id="150" name="AutoShape 88"/>
            <p:cNvCxnSpPr>
              <a:cxnSpLocks noChangeAspect="1" noChangeShapeType="1"/>
              <a:endCxn id="93" idx="2"/>
            </p:cNvCxnSpPr>
            <p:nvPr/>
          </p:nvCxnSpPr>
          <p:spPr bwMode="auto">
            <a:xfrm rot="10800000">
              <a:off x="3401" y="1574"/>
              <a:ext cx="611" cy="4"/>
            </a:xfrm>
            <a:prstGeom prst="bentConnector3">
              <a:avLst>
                <a:gd name="adj1" fmla="val 50000"/>
              </a:avLst>
            </a:prstGeom>
            <a:noFill/>
            <a:ln w="19050">
              <a:solidFill>
                <a:schemeClr val="accent4"/>
              </a:solidFill>
              <a:miter lim="800000"/>
              <a:headEnd/>
              <a:tailEnd type="triangle" w="med" len="med"/>
            </a:ln>
          </p:spPr>
        </p:cxnSp>
        <p:cxnSp>
          <p:nvCxnSpPr>
            <p:cNvPr id="151" name="AutoShape 89"/>
            <p:cNvCxnSpPr>
              <a:cxnSpLocks noChangeAspect="1" noChangeShapeType="1"/>
              <a:endCxn id="98" idx="1"/>
            </p:cNvCxnSpPr>
            <p:nvPr/>
          </p:nvCxnSpPr>
          <p:spPr bwMode="auto">
            <a:xfrm flipV="1">
              <a:off x="2595" y="1336"/>
              <a:ext cx="348" cy="289"/>
            </a:xfrm>
            <a:prstGeom prst="bentConnector2">
              <a:avLst/>
            </a:prstGeom>
            <a:noFill/>
            <a:ln w="9525">
              <a:solidFill>
                <a:schemeClr val="accent4"/>
              </a:solidFill>
              <a:miter lim="800000"/>
              <a:headEnd/>
              <a:tailEnd type="triangle" w="med" len="med"/>
            </a:ln>
          </p:spPr>
        </p:cxnSp>
        <p:cxnSp>
          <p:nvCxnSpPr>
            <p:cNvPr id="152" name="AutoShape 90"/>
            <p:cNvCxnSpPr>
              <a:cxnSpLocks noChangeAspect="1" noChangeShapeType="1"/>
              <a:stCxn id="88" idx="4"/>
              <a:endCxn id="98" idx="1"/>
            </p:cNvCxnSpPr>
            <p:nvPr/>
          </p:nvCxnSpPr>
          <p:spPr bwMode="auto">
            <a:xfrm rot="5400000" flipV="1">
              <a:off x="2691" y="1083"/>
              <a:ext cx="154" cy="351"/>
            </a:xfrm>
            <a:prstGeom prst="bentConnector5">
              <a:avLst>
                <a:gd name="adj1" fmla="val -75000"/>
                <a:gd name="adj2" fmla="val 63324"/>
                <a:gd name="adj3" fmla="val 175000"/>
              </a:avLst>
            </a:prstGeom>
            <a:noFill/>
            <a:ln w="9525">
              <a:solidFill>
                <a:schemeClr val="accent4"/>
              </a:solidFill>
              <a:miter lim="800000"/>
              <a:headEnd/>
              <a:tailEnd type="triangle" w="med" len="med"/>
            </a:ln>
          </p:spPr>
        </p:cxnSp>
        <p:cxnSp>
          <p:nvCxnSpPr>
            <p:cNvPr id="153" name="AutoShape 91"/>
            <p:cNvCxnSpPr>
              <a:cxnSpLocks noChangeAspect="1" noChangeShapeType="1"/>
              <a:stCxn id="87" idx="4"/>
              <a:endCxn id="98" idx="1"/>
            </p:cNvCxnSpPr>
            <p:nvPr/>
          </p:nvCxnSpPr>
          <p:spPr bwMode="auto">
            <a:xfrm rot="5400000" flipV="1">
              <a:off x="2493" y="885"/>
              <a:ext cx="68" cy="833"/>
            </a:xfrm>
            <a:prstGeom prst="bentConnector5">
              <a:avLst>
                <a:gd name="adj1" fmla="val -303532"/>
                <a:gd name="adj2" fmla="val 84051"/>
                <a:gd name="adj3" fmla="val 269412"/>
              </a:avLst>
            </a:prstGeom>
            <a:noFill/>
            <a:ln w="19050">
              <a:solidFill>
                <a:schemeClr val="accent4"/>
              </a:solidFill>
              <a:miter lim="800000"/>
              <a:headEnd/>
              <a:tailEnd type="triangle" w="med" len="med"/>
            </a:ln>
          </p:spPr>
        </p:cxnSp>
        <p:cxnSp>
          <p:nvCxnSpPr>
            <p:cNvPr id="154" name="AutoShape 92"/>
            <p:cNvCxnSpPr>
              <a:cxnSpLocks noChangeAspect="1" noChangeShapeType="1"/>
              <a:stCxn id="87" idx="4"/>
              <a:endCxn id="88" idx="1"/>
            </p:cNvCxnSpPr>
            <p:nvPr/>
          </p:nvCxnSpPr>
          <p:spPr bwMode="auto">
            <a:xfrm rot="5400000" flipV="1">
              <a:off x="2211" y="1167"/>
              <a:ext cx="285" cy="482"/>
            </a:xfrm>
            <a:prstGeom prst="bentConnector5">
              <a:avLst>
                <a:gd name="adj1" fmla="val -40449"/>
                <a:gd name="adj2" fmla="val 69935"/>
                <a:gd name="adj3" fmla="val 140449"/>
              </a:avLst>
            </a:prstGeom>
            <a:noFill/>
            <a:ln w="19050">
              <a:solidFill>
                <a:schemeClr val="accent4"/>
              </a:solidFill>
              <a:miter lim="800000"/>
              <a:headEnd/>
              <a:tailEnd type="triangle" w="med" len="med"/>
            </a:ln>
          </p:spPr>
        </p:cxnSp>
        <p:cxnSp>
          <p:nvCxnSpPr>
            <p:cNvPr id="155" name="AutoShape 93"/>
            <p:cNvCxnSpPr>
              <a:cxnSpLocks noChangeAspect="1" noChangeShapeType="1"/>
              <a:endCxn id="90" idx="2"/>
            </p:cNvCxnSpPr>
            <p:nvPr/>
          </p:nvCxnSpPr>
          <p:spPr bwMode="auto">
            <a:xfrm flipH="1" flipV="1">
              <a:off x="4012" y="1261"/>
              <a:ext cx="8" cy="576"/>
            </a:xfrm>
            <a:prstGeom prst="straightConnector1">
              <a:avLst/>
            </a:prstGeom>
            <a:noFill/>
            <a:ln w="38100">
              <a:solidFill>
                <a:schemeClr val="accent4"/>
              </a:solidFill>
              <a:round/>
              <a:headEnd/>
              <a:tailEnd type="triangle" w="med" len="med"/>
            </a:ln>
          </p:spPr>
        </p:cxnSp>
        <p:cxnSp>
          <p:nvCxnSpPr>
            <p:cNvPr id="156" name="AutoShape 94"/>
            <p:cNvCxnSpPr>
              <a:cxnSpLocks noChangeAspect="1" noChangeShapeType="1"/>
              <a:stCxn id="81" idx="0"/>
              <a:endCxn id="90" idx="2"/>
            </p:cNvCxnSpPr>
            <p:nvPr/>
          </p:nvCxnSpPr>
          <p:spPr bwMode="auto">
            <a:xfrm rot="5400000" flipH="1">
              <a:off x="3816" y="1457"/>
              <a:ext cx="1150" cy="758"/>
            </a:xfrm>
            <a:prstGeom prst="bentConnector3">
              <a:avLst>
                <a:gd name="adj1" fmla="val 99648"/>
              </a:avLst>
            </a:prstGeom>
            <a:noFill/>
            <a:ln w="28575">
              <a:solidFill>
                <a:schemeClr val="accent4"/>
              </a:solidFill>
              <a:miter lim="800000"/>
              <a:headEnd/>
              <a:tailEnd type="triangle" w="med" len="med"/>
            </a:ln>
          </p:spPr>
        </p:cxnSp>
        <p:cxnSp>
          <p:nvCxnSpPr>
            <p:cNvPr id="157" name="AutoShape 95"/>
            <p:cNvCxnSpPr>
              <a:cxnSpLocks noChangeAspect="1" noChangeShapeType="1"/>
              <a:stCxn id="89" idx="4"/>
              <a:endCxn id="90" idx="2"/>
            </p:cNvCxnSpPr>
            <p:nvPr/>
          </p:nvCxnSpPr>
          <p:spPr bwMode="auto">
            <a:xfrm rot="10800000">
              <a:off x="4012" y="1261"/>
              <a:ext cx="301" cy="312"/>
            </a:xfrm>
            <a:prstGeom prst="bentConnector2">
              <a:avLst/>
            </a:prstGeom>
            <a:noFill/>
            <a:ln w="9525">
              <a:solidFill>
                <a:schemeClr val="accent4"/>
              </a:solidFill>
              <a:miter lim="800000"/>
              <a:headEnd/>
              <a:tailEnd type="triangle" w="med" len="med"/>
            </a:ln>
          </p:spPr>
        </p:cxnSp>
        <p:cxnSp>
          <p:nvCxnSpPr>
            <p:cNvPr id="158" name="AutoShape 96"/>
            <p:cNvCxnSpPr>
              <a:cxnSpLocks noChangeAspect="1" noChangeShapeType="1"/>
            </p:cNvCxnSpPr>
            <p:nvPr/>
          </p:nvCxnSpPr>
          <p:spPr bwMode="auto">
            <a:xfrm rot="5400000" flipH="1">
              <a:off x="3089" y="1083"/>
              <a:ext cx="539" cy="439"/>
            </a:xfrm>
            <a:prstGeom prst="bentConnector3">
              <a:avLst>
                <a:gd name="adj1" fmla="val 49926"/>
              </a:avLst>
            </a:prstGeom>
            <a:noFill/>
            <a:ln w="9525">
              <a:solidFill>
                <a:schemeClr val="accent4"/>
              </a:solidFill>
              <a:miter lim="800000"/>
              <a:headEnd/>
              <a:tailEnd/>
            </a:ln>
          </p:spPr>
        </p:cxnSp>
        <p:cxnSp>
          <p:nvCxnSpPr>
            <p:cNvPr id="159" name="AutoShape 97"/>
            <p:cNvCxnSpPr>
              <a:cxnSpLocks noChangeAspect="1" noChangeShapeType="1"/>
              <a:endCxn id="95" idx="1"/>
            </p:cNvCxnSpPr>
            <p:nvPr/>
          </p:nvCxnSpPr>
          <p:spPr bwMode="auto">
            <a:xfrm rot="10800000">
              <a:off x="1548" y="1616"/>
              <a:ext cx="327" cy="206"/>
            </a:xfrm>
            <a:prstGeom prst="bentConnector3">
              <a:avLst>
                <a:gd name="adj1" fmla="val 98773"/>
              </a:avLst>
            </a:prstGeom>
            <a:noFill/>
            <a:ln w="9525">
              <a:solidFill>
                <a:schemeClr val="accent4"/>
              </a:solidFill>
              <a:miter lim="800000"/>
              <a:headEnd/>
              <a:tailEnd type="triangle" w="med" len="med"/>
            </a:ln>
          </p:spPr>
        </p:cxnSp>
        <p:cxnSp>
          <p:nvCxnSpPr>
            <p:cNvPr id="160" name="AutoShape 98"/>
            <p:cNvCxnSpPr>
              <a:cxnSpLocks noChangeAspect="1" noChangeShapeType="1"/>
              <a:stCxn id="96" idx="4"/>
              <a:endCxn id="92" idx="2"/>
            </p:cNvCxnSpPr>
            <p:nvPr/>
          </p:nvCxnSpPr>
          <p:spPr bwMode="auto">
            <a:xfrm rot="5400000" flipH="1">
              <a:off x="1408" y="817"/>
              <a:ext cx="235" cy="771"/>
            </a:xfrm>
            <a:prstGeom prst="bentConnector3">
              <a:avLst>
                <a:gd name="adj1" fmla="val 40134"/>
              </a:avLst>
            </a:prstGeom>
            <a:noFill/>
            <a:ln w="9525">
              <a:solidFill>
                <a:schemeClr val="accent4"/>
              </a:solidFill>
              <a:miter lim="800000"/>
              <a:headEnd/>
              <a:tailEnd type="triangle" w="med" len="med"/>
            </a:ln>
          </p:spPr>
        </p:cxnSp>
        <p:cxnSp>
          <p:nvCxnSpPr>
            <p:cNvPr id="161" name="AutoShape 99"/>
            <p:cNvCxnSpPr>
              <a:cxnSpLocks noChangeAspect="1" noChangeShapeType="1"/>
              <a:stCxn id="87" idx="4"/>
              <a:endCxn id="96" idx="2"/>
            </p:cNvCxnSpPr>
            <p:nvPr/>
          </p:nvCxnSpPr>
          <p:spPr bwMode="auto">
            <a:xfrm rot="-5400000" flipH="1" flipV="1">
              <a:off x="1989" y="1238"/>
              <a:ext cx="95" cy="150"/>
            </a:xfrm>
            <a:prstGeom prst="bentConnector5">
              <a:avLst>
                <a:gd name="adj1" fmla="val -121009"/>
                <a:gd name="adj2" fmla="val 50269"/>
                <a:gd name="adj3" fmla="val 221009"/>
              </a:avLst>
            </a:prstGeom>
            <a:noFill/>
            <a:ln w="9525">
              <a:solidFill>
                <a:schemeClr val="accent4"/>
              </a:solidFill>
              <a:miter lim="800000"/>
              <a:headEnd/>
              <a:tailEnd type="triangle" w="med" len="med"/>
            </a:ln>
          </p:spPr>
        </p:cxnSp>
        <p:cxnSp>
          <p:nvCxnSpPr>
            <p:cNvPr id="162" name="AutoShape 100"/>
            <p:cNvCxnSpPr>
              <a:cxnSpLocks noChangeAspect="1" noChangeShapeType="1"/>
              <a:stCxn id="87" idx="4"/>
              <a:endCxn id="95" idx="2"/>
            </p:cNvCxnSpPr>
            <p:nvPr/>
          </p:nvCxnSpPr>
          <p:spPr bwMode="auto">
            <a:xfrm rot="-5400000" flipH="1" flipV="1">
              <a:off x="1686" y="1192"/>
              <a:ext cx="348" cy="500"/>
            </a:xfrm>
            <a:prstGeom prst="bentConnector4">
              <a:avLst>
                <a:gd name="adj1" fmla="val -33102"/>
                <a:gd name="adj2" fmla="val 14556"/>
              </a:avLst>
            </a:prstGeom>
            <a:noFill/>
            <a:ln w="9525">
              <a:solidFill>
                <a:schemeClr val="accent4"/>
              </a:solidFill>
              <a:miter lim="800000"/>
              <a:headEnd/>
              <a:tailEnd type="triangle" w="med" len="med"/>
            </a:ln>
          </p:spPr>
        </p:cxnSp>
        <p:cxnSp>
          <p:nvCxnSpPr>
            <p:cNvPr id="163" name="AutoShape 101"/>
            <p:cNvCxnSpPr>
              <a:cxnSpLocks noChangeAspect="1" noChangeShapeType="1"/>
              <a:endCxn id="92" idx="2"/>
            </p:cNvCxnSpPr>
            <p:nvPr/>
          </p:nvCxnSpPr>
          <p:spPr bwMode="auto">
            <a:xfrm rot="10800000" flipV="1">
              <a:off x="1140" y="1028"/>
              <a:ext cx="968" cy="57"/>
            </a:xfrm>
            <a:prstGeom prst="bentConnector4">
              <a:avLst>
                <a:gd name="adj1" fmla="val 36394"/>
                <a:gd name="adj2" fmla="val 342250"/>
              </a:avLst>
            </a:prstGeom>
            <a:noFill/>
            <a:ln w="9525">
              <a:solidFill>
                <a:schemeClr val="accent4"/>
              </a:solidFill>
              <a:miter lim="800000"/>
              <a:headEnd/>
              <a:tailEnd type="triangle" w="med" len="med"/>
            </a:ln>
          </p:spPr>
        </p:cxnSp>
        <p:cxnSp>
          <p:nvCxnSpPr>
            <p:cNvPr id="164" name="AutoShape 102"/>
            <p:cNvCxnSpPr>
              <a:cxnSpLocks noChangeAspect="1" noChangeShapeType="1"/>
            </p:cNvCxnSpPr>
            <p:nvPr/>
          </p:nvCxnSpPr>
          <p:spPr bwMode="auto">
            <a:xfrm rot="5400000">
              <a:off x="2079" y="1059"/>
              <a:ext cx="58" cy="0"/>
            </a:xfrm>
            <a:prstGeom prst="straightConnector1">
              <a:avLst/>
            </a:prstGeom>
            <a:noFill/>
            <a:ln w="9525">
              <a:solidFill>
                <a:schemeClr val="accent4"/>
              </a:solidFill>
              <a:round/>
              <a:headEnd/>
              <a:tailEnd/>
            </a:ln>
          </p:spPr>
        </p:cxnSp>
        <p:cxnSp>
          <p:nvCxnSpPr>
            <p:cNvPr id="165" name="AutoShape 103"/>
            <p:cNvCxnSpPr>
              <a:cxnSpLocks noChangeAspect="1" noChangeShapeType="1"/>
            </p:cNvCxnSpPr>
            <p:nvPr/>
          </p:nvCxnSpPr>
          <p:spPr bwMode="auto">
            <a:xfrm>
              <a:off x="2108" y="1028"/>
              <a:ext cx="1031" cy="1"/>
            </a:xfrm>
            <a:prstGeom prst="bentConnector3">
              <a:avLst>
                <a:gd name="adj1" fmla="val 99611"/>
              </a:avLst>
            </a:prstGeom>
            <a:noFill/>
            <a:ln w="9525">
              <a:solidFill>
                <a:schemeClr val="accent4"/>
              </a:solidFill>
              <a:miter lim="800000"/>
              <a:headEnd/>
              <a:tailEnd/>
            </a:ln>
          </p:spPr>
        </p:cxnSp>
        <p:cxnSp>
          <p:nvCxnSpPr>
            <p:cNvPr id="166" name="AutoShape 104"/>
            <p:cNvCxnSpPr>
              <a:cxnSpLocks noChangeAspect="1" noChangeShapeType="1"/>
              <a:stCxn id="86" idx="4"/>
              <a:endCxn id="97" idx="2"/>
            </p:cNvCxnSpPr>
            <p:nvPr/>
          </p:nvCxnSpPr>
          <p:spPr bwMode="auto">
            <a:xfrm rot="10800000">
              <a:off x="1027" y="2185"/>
              <a:ext cx="241" cy="2"/>
            </a:xfrm>
            <a:prstGeom prst="bentConnector2">
              <a:avLst/>
            </a:prstGeom>
            <a:noFill/>
            <a:ln w="38100">
              <a:solidFill>
                <a:schemeClr val="accent4"/>
              </a:solidFill>
              <a:miter lim="800000"/>
              <a:headEnd/>
              <a:tailEnd type="triangle" w="med" len="med"/>
            </a:ln>
          </p:spPr>
        </p:cxnSp>
        <p:cxnSp>
          <p:nvCxnSpPr>
            <p:cNvPr id="167" name="AutoShape 105"/>
            <p:cNvCxnSpPr>
              <a:cxnSpLocks noChangeAspect="1" noChangeShapeType="1"/>
            </p:cNvCxnSpPr>
            <p:nvPr/>
          </p:nvCxnSpPr>
          <p:spPr bwMode="auto">
            <a:xfrm rot="10800000">
              <a:off x="1264" y="2136"/>
              <a:ext cx="524" cy="56"/>
            </a:xfrm>
            <a:prstGeom prst="bentConnector3">
              <a:avLst>
                <a:gd name="adj1" fmla="val 49926"/>
              </a:avLst>
            </a:prstGeom>
            <a:noFill/>
            <a:ln w="28575">
              <a:solidFill>
                <a:schemeClr val="accent4"/>
              </a:solidFill>
              <a:miter lim="800000"/>
              <a:headEnd/>
              <a:tailEnd/>
            </a:ln>
          </p:spPr>
        </p:cxnSp>
        <p:cxnSp>
          <p:nvCxnSpPr>
            <p:cNvPr id="168" name="AutoShape 106"/>
            <p:cNvCxnSpPr>
              <a:cxnSpLocks noChangeAspect="1" noChangeShapeType="1"/>
              <a:stCxn id="86" idx="4"/>
              <a:endCxn id="97" idx="2"/>
            </p:cNvCxnSpPr>
            <p:nvPr/>
          </p:nvCxnSpPr>
          <p:spPr bwMode="auto">
            <a:xfrm rot="10800000">
              <a:off x="1027" y="2185"/>
              <a:ext cx="241" cy="2"/>
            </a:xfrm>
            <a:prstGeom prst="bentConnector2">
              <a:avLst/>
            </a:prstGeom>
            <a:noFill/>
            <a:ln w="9525">
              <a:solidFill>
                <a:schemeClr val="accent4"/>
              </a:solidFill>
              <a:miter lim="800000"/>
              <a:headEnd/>
              <a:tailEnd type="triangle" w="med" len="med"/>
            </a:ln>
          </p:spPr>
        </p:cxnSp>
        <p:cxnSp>
          <p:nvCxnSpPr>
            <p:cNvPr id="169" name="AutoShape 107"/>
            <p:cNvCxnSpPr>
              <a:cxnSpLocks noChangeAspect="1" noChangeShapeType="1"/>
              <a:endCxn id="94" idx="1"/>
            </p:cNvCxnSpPr>
            <p:nvPr/>
          </p:nvCxnSpPr>
          <p:spPr bwMode="auto">
            <a:xfrm flipV="1">
              <a:off x="1756" y="914"/>
              <a:ext cx="693" cy="310"/>
            </a:xfrm>
            <a:prstGeom prst="bentConnector3">
              <a:avLst>
                <a:gd name="adj1" fmla="val 0"/>
              </a:avLst>
            </a:prstGeom>
            <a:noFill/>
            <a:ln w="9525">
              <a:solidFill>
                <a:schemeClr val="accent4"/>
              </a:solidFill>
              <a:miter lim="800000"/>
              <a:headEnd/>
              <a:tailEnd type="triangle" w="med" len="med"/>
            </a:ln>
          </p:spPr>
        </p:cxnSp>
        <p:cxnSp>
          <p:nvCxnSpPr>
            <p:cNvPr id="170" name="AutoShape 108"/>
            <p:cNvCxnSpPr>
              <a:cxnSpLocks noChangeAspect="1" noChangeShapeType="1"/>
              <a:stCxn id="95" idx="4"/>
            </p:cNvCxnSpPr>
            <p:nvPr/>
          </p:nvCxnSpPr>
          <p:spPr bwMode="auto">
            <a:xfrm flipV="1">
              <a:off x="1548" y="1225"/>
              <a:ext cx="0" cy="300"/>
            </a:xfrm>
            <a:prstGeom prst="straightConnector1">
              <a:avLst/>
            </a:prstGeom>
            <a:noFill/>
            <a:ln w="9525">
              <a:solidFill>
                <a:schemeClr val="accent4"/>
              </a:solidFill>
              <a:round/>
              <a:headEnd/>
              <a:tailEnd/>
            </a:ln>
          </p:spPr>
        </p:cxnSp>
        <p:cxnSp>
          <p:nvCxnSpPr>
            <p:cNvPr id="171" name="AutoShape 109"/>
            <p:cNvCxnSpPr>
              <a:cxnSpLocks noChangeAspect="1" noChangeShapeType="1"/>
              <a:stCxn id="92" idx="3"/>
              <a:endCxn id="94" idx="1"/>
            </p:cNvCxnSpPr>
            <p:nvPr/>
          </p:nvCxnSpPr>
          <p:spPr bwMode="auto">
            <a:xfrm flipV="1">
              <a:off x="1140" y="914"/>
              <a:ext cx="1309" cy="1"/>
            </a:xfrm>
            <a:prstGeom prst="straightConnector1">
              <a:avLst/>
            </a:prstGeom>
            <a:noFill/>
            <a:ln w="9525">
              <a:solidFill>
                <a:schemeClr val="accent4"/>
              </a:solidFill>
              <a:round/>
              <a:headEnd/>
              <a:tailEnd type="triangle" w="med" len="med"/>
            </a:ln>
          </p:spPr>
        </p:cxnSp>
        <p:cxnSp>
          <p:nvCxnSpPr>
            <p:cNvPr id="172" name="AutoShape 110"/>
            <p:cNvCxnSpPr>
              <a:cxnSpLocks noChangeAspect="1" noChangeShapeType="1"/>
              <a:stCxn id="73" idx="0"/>
            </p:cNvCxnSpPr>
            <p:nvPr/>
          </p:nvCxnSpPr>
          <p:spPr bwMode="auto">
            <a:xfrm rot="5400000" flipH="1">
              <a:off x="2253" y="2376"/>
              <a:ext cx="308" cy="149"/>
            </a:xfrm>
            <a:prstGeom prst="bentConnector3">
              <a:avLst>
                <a:gd name="adj1" fmla="val 41662"/>
              </a:avLst>
            </a:prstGeom>
            <a:noFill/>
            <a:ln w="19050">
              <a:solidFill>
                <a:schemeClr val="accent4"/>
              </a:solidFill>
              <a:miter lim="800000"/>
              <a:headEnd/>
              <a:tailEnd/>
            </a:ln>
          </p:spPr>
        </p:cxnSp>
        <p:cxnSp>
          <p:nvCxnSpPr>
            <p:cNvPr id="173" name="AutoShape 111"/>
            <p:cNvCxnSpPr>
              <a:cxnSpLocks noChangeAspect="1" noChangeShapeType="1"/>
            </p:cNvCxnSpPr>
            <p:nvPr/>
          </p:nvCxnSpPr>
          <p:spPr bwMode="auto">
            <a:xfrm rot="16200000" flipH="1">
              <a:off x="2715" y="1932"/>
              <a:ext cx="245" cy="168"/>
            </a:xfrm>
            <a:prstGeom prst="bentConnector3">
              <a:avLst>
                <a:gd name="adj1" fmla="val 50000"/>
              </a:avLst>
            </a:prstGeom>
            <a:noFill/>
            <a:ln w="19050">
              <a:solidFill>
                <a:schemeClr val="accent4"/>
              </a:solidFill>
              <a:miter lim="800000"/>
              <a:headEnd/>
              <a:tailEnd/>
            </a:ln>
          </p:spPr>
        </p:cxnSp>
        <p:cxnSp>
          <p:nvCxnSpPr>
            <p:cNvPr id="174" name="AutoShape 112"/>
            <p:cNvCxnSpPr>
              <a:cxnSpLocks noChangeAspect="1" noChangeShapeType="1"/>
              <a:endCxn id="73" idx="3"/>
            </p:cNvCxnSpPr>
            <p:nvPr/>
          </p:nvCxnSpPr>
          <p:spPr bwMode="auto">
            <a:xfrm rot="5400000">
              <a:off x="2492" y="2281"/>
              <a:ext cx="575" cy="283"/>
            </a:xfrm>
            <a:prstGeom prst="bentConnector2">
              <a:avLst/>
            </a:prstGeom>
            <a:noFill/>
            <a:ln w="19050">
              <a:solidFill>
                <a:schemeClr val="accent4"/>
              </a:solidFill>
              <a:miter lim="800000"/>
              <a:headEnd/>
              <a:tailEnd type="triangle" w="med" len="med"/>
            </a:ln>
          </p:spPr>
        </p:cxnSp>
        <p:cxnSp>
          <p:nvCxnSpPr>
            <p:cNvPr id="175" name="AutoShape 113"/>
            <p:cNvCxnSpPr>
              <a:cxnSpLocks noChangeAspect="1" noChangeShapeType="1"/>
              <a:endCxn id="93" idx="2"/>
            </p:cNvCxnSpPr>
            <p:nvPr/>
          </p:nvCxnSpPr>
          <p:spPr bwMode="auto">
            <a:xfrm rot="10800000" flipV="1">
              <a:off x="3401" y="1312"/>
              <a:ext cx="1246" cy="262"/>
            </a:xfrm>
            <a:prstGeom prst="bentConnector3">
              <a:avLst>
                <a:gd name="adj1" fmla="val 50000"/>
              </a:avLst>
            </a:prstGeom>
            <a:noFill/>
            <a:ln w="9525">
              <a:solidFill>
                <a:schemeClr val="accent4"/>
              </a:solidFill>
              <a:miter lim="800000"/>
              <a:headEnd/>
              <a:tailEnd type="triangle" w="med" len="med"/>
            </a:ln>
          </p:spPr>
        </p:cxnSp>
        <p:sp>
          <p:nvSpPr>
            <p:cNvPr id="176" name="Freeform 114"/>
            <p:cNvSpPr>
              <a:spLocks noChangeAspect="1"/>
            </p:cNvSpPr>
            <p:nvPr/>
          </p:nvSpPr>
          <p:spPr bwMode="auto">
            <a:xfrm>
              <a:off x="3424" y="1085"/>
              <a:ext cx="152" cy="131"/>
            </a:xfrm>
            <a:custGeom>
              <a:avLst/>
              <a:gdLst>
                <a:gd name="T0" fmla="*/ 0 w 384"/>
                <a:gd name="T1" fmla="*/ 0 h 240"/>
                <a:gd name="T2" fmla="*/ 0 w 384"/>
                <a:gd name="T3" fmla="*/ 131 h 240"/>
                <a:gd name="T4" fmla="*/ 152 w 384"/>
                <a:gd name="T5" fmla="*/ 131 h 240"/>
                <a:gd name="T6" fmla="*/ 151 w 384"/>
                <a:gd name="T7" fmla="*/ 43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66"/>
            </a:solidFill>
            <a:ln w="9525">
              <a:solidFill>
                <a:schemeClr val="accent4"/>
              </a:solidFill>
              <a:round/>
              <a:headEnd/>
              <a:tailEnd/>
            </a:ln>
          </p:spPr>
          <p:txBody>
            <a:bodyPr/>
            <a:lstStyle/>
            <a:p>
              <a:pPr>
                <a:defRPr/>
              </a:pPr>
              <a:endParaRPr lang="en-US">
                <a:solidFill>
                  <a:schemeClr val="accent6"/>
                </a:solidFill>
                <a:ea typeface="+mn-ea"/>
              </a:endParaRPr>
            </a:p>
          </p:txBody>
        </p:sp>
        <p:cxnSp>
          <p:nvCxnSpPr>
            <p:cNvPr id="177" name="AutoShape 115"/>
            <p:cNvCxnSpPr>
              <a:cxnSpLocks noChangeAspect="1" noChangeShapeType="1"/>
              <a:stCxn id="176" idx="1"/>
            </p:cNvCxnSpPr>
            <p:nvPr/>
          </p:nvCxnSpPr>
          <p:spPr bwMode="auto">
            <a:xfrm rot="10800000">
              <a:off x="3139" y="1027"/>
              <a:ext cx="285" cy="189"/>
            </a:xfrm>
            <a:prstGeom prst="bentConnector3">
              <a:avLst>
                <a:gd name="adj1" fmla="val 49861"/>
              </a:avLst>
            </a:prstGeom>
            <a:noFill/>
            <a:ln w="6350">
              <a:solidFill>
                <a:schemeClr val="accent4"/>
              </a:solidFill>
              <a:miter lim="800000"/>
              <a:headEnd type="triangle" w="med" len="med"/>
              <a:tailEnd/>
            </a:ln>
          </p:spPr>
        </p:cxnSp>
        <p:sp>
          <p:nvSpPr>
            <p:cNvPr id="178" name="Freeform 116"/>
            <p:cNvSpPr>
              <a:spLocks noChangeAspect="1"/>
            </p:cNvSpPr>
            <p:nvPr/>
          </p:nvSpPr>
          <p:spPr bwMode="auto">
            <a:xfrm>
              <a:off x="4192" y="897"/>
              <a:ext cx="187" cy="208"/>
            </a:xfrm>
            <a:custGeom>
              <a:avLst/>
              <a:gdLst>
                <a:gd name="T0" fmla="*/ 0 w 318"/>
                <a:gd name="T1" fmla="*/ 0 h 336"/>
                <a:gd name="T2" fmla="*/ 0 w 318"/>
                <a:gd name="T3" fmla="*/ 208 h 336"/>
                <a:gd name="T4" fmla="*/ 187 w 318"/>
                <a:gd name="T5" fmla="*/ 208 h 336"/>
                <a:gd name="T6" fmla="*/ 186 w 318"/>
                <a:gd name="T7" fmla="*/ 85 h 336"/>
                <a:gd name="T8" fmla="*/ 0 w 318"/>
                <a:gd name="T9" fmla="*/ 0 h 336"/>
                <a:gd name="T10" fmla="*/ 0 60000 65536"/>
                <a:gd name="T11" fmla="*/ 0 60000 65536"/>
                <a:gd name="T12" fmla="*/ 0 60000 65536"/>
                <a:gd name="T13" fmla="*/ 0 60000 65536"/>
                <a:gd name="T14" fmla="*/ 0 60000 65536"/>
                <a:gd name="T15" fmla="*/ 0 w 318"/>
                <a:gd name="T16" fmla="*/ 0 h 336"/>
                <a:gd name="T17" fmla="*/ 318 w 318"/>
                <a:gd name="T18" fmla="*/ 336 h 336"/>
              </a:gdLst>
              <a:ahLst/>
              <a:cxnLst>
                <a:cxn ang="T10">
                  <a:pos x="T0" y="T1"/>
                </a:cxn>
                <a:cxn ang="T11">
                  <a:pos x="T2" y="T3"/>
                </a:cxn>
                <a:cxn ang="T12">
                  <a:pos x="T4" y="T5"/>
                </a:cxn>
                <a:cxn ang="T13">
                  <a:pos x="T6" y="T7"/>
                </a:cxn>
                <a:cxn ang="T14">
                  <a:pos x="T8" y="T9"/>
                </a:cxn>
              </a:cxnLst>
              <a:rect l="T15" t="T16" r="T17" b="T18"/>
              <a:pathLst>
                <a:path w="318" h="336">
                  <a:moveTo>
                    <a:pt x="0" y="0"/>
                  </a:moveTo>
                  <a:lnTo>
                    <a:pt x="0" y="336"/>
                  </a:lnTo>
                  <a:lnTo>
                    <a:pt x="318" y="336"/>
                  </a:lnTo>
                  <a:lnTo>
                    <a:pt x="316" y="138"/>
                  </a:lnTo>
                  <a:lnTo>
                    <a:pt x="0" y="0"/>
                  </a:lnTo>
                  <a:close/>
                </a:path>
              </a:pathLst>
            </a:custGeom>
            <a:solidFill>
              <a:srgbClr val="000066"/>
            </a:solidFill>
            <a:ln w="9525">
              <a:solidFill>
                <a:schemeClr val="accent4"/>
              </a:solidFill>
              <a:round/>
              <a:headEnd/>
              <a:tailEnd/>
            </a:ln>
          </p:spPr>
          <p:txBody>
            <a:bodyPr/>
            <a:lstStyle/>
            <a:p>
              <a:pPr>
                <a:defRPr/>
              </a:pPr>
              <a:endParaRPr lang="en-US">
                <a:solidFill>
                  <a:schemeClr val="accent6"/>
                </a:solidFill>
                <a:ea typeface="+mn-ea"/>
              </a:endParaRPr>
            </a:p>
          </p:txBody>
        </p:sp>
        <p:sp>
          <p:nvSpPr>
            <p:cNvPr id="179" name="Freeform 117"/>
            <p:cNvSpPr>
              <a:spLocks noChangeAspect="1"/>
            </p:cNvSpPr>
            <p:nvPr/>
          </p:nvSpPr>
          <p:spPr bwMode="auto">
            <a:xfrm>
              <a:off x="3139" y="1410"/>
              <a:ext cx="86" cy="91"/>
            </a:xfrm>
            <a:custGeom>
              <a:avLst/>
              <a:gdLst>
                <a:gd name="T0" fmla="*/ 0 w 384"/>
                <a:gd name="T1" fmla="*/ 0 h 240"/>
                <a:gd name="T2" fmla="*/ 0 w 384"/>
                <a:gd name="T3" fmla="*/ 91 h 240"/>
                <a:gd name="T4" fmla="*/ 86 w 384"/>
                <a:gd name="T5" fmla="*/ 91 h 240"/>
                <a:gd name="T6" fmla="*/ 85 w 384"/>
                <a:gd name="T7" fmla="*/ 30 h 240"/>
                <a:gd name="T8" fmla="*/ 0 w 384"/>
                <a:gd name="T9" fmla="*/ 0 h 240"/>
                <a:gd name="T10" fmla="*/ 0 60000 65536"/>
                <a:gd name="T11" fmla="*/ 0 60000 65536"/>
                <a:gd name="T12" fmla="*/ 0 60000 65536"/>
                <a:gd name="T13" fmla="*/ 0 60000 65536"/>
                <a:gd name="T14" fmla="*/ 0 60000 65536"/>
                <a:gd name="T15" fmla="*/ 0 w 384"/>
                <a:gd name="T16" fmla="*/ 0 h 240"/>
                <a:gd name="T17" fmla="*/ 384 w 384"/>
                <a:gd name="T18" fmla="*/ 240 h 240"/>
              </a:gdLst>
              <a:ahLst/>
              <a:cxnLst>
                <a:cxn ang="T10">
                  <a:pos x="T0" y="T1"/>
                </a:cxn>
                <a:cxn ang="T11">
                  <a:pos x="T2" y="T3"/>
                </a:cxn>
                <a:cxn ang="T12">
                  <a:pos x="T4" y="T5"/>
                </a:cxn>
                <a:cxn ang="T13">
                  <a:pos x="T6" y="T7"/>
                </a:cxn>
                <a:cxn ang="T14">
                  <a:pos x="T8" y="T9"/>
                </a:cxn>
              </a:cxnLst>
              <a:rect l="T15" t="T16" r="T17" b="T18"/>
              <a:pathLst>
                <a:path w="384" h="240">
                  <a:moveTo>
                    <a:pt x="0" y="0"/>
                  </a:moveTo>
                  <a:lnTo>
                    <a:pt x="0" y="240"/>
                  </a:lnTo>
                  <a:lnTo>
                    <a:pt x="384" y="240"/>
                  </a:lnTo>
                  <a:lnTo>
                    <a:pt x="381" y="78"/>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180" name="Freeform 118"/>
            <p:cNvSpPr>
              <a:spLocks noChangeAspect="1"/>
            </p:cNvSpPr>
            <p:nvPr/>
          </p:nvSpPr>
          <p:spPr bwMode="auto">
            <a:xfrm>
              <a:off x="4865" y="1095"/>
              <a:ext cx="73" cy="192"/>
            </a:xfrm>
            <a:custGeom>
              <a:avLst/>
              <a:gdLst>
                <a:gd name="T0" fmla="*/ 0 w 387"/>
                <a:gd name="T1" fmla="*/ 0 h 240"/>
                <a:gd name="T2" fmla="*/ 0 w 387"/>
                <a:gd name="T3" fmla="*/ 192 h 240"/>
                <a:gd name="T4" fmla="*/ 72 w 387"/>
                <a:gd name="T5" fmla="*/ 192 h 240"/>
                <a:gd name="T6" fmla="*/ 73 w 387"/>
                <a:gd name="T7" fmla="*/ 63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181" name="Freeform 119"/>
            <p:cNvSpPr>
              <a:spLocks noChangeAspect="1"/>
            </p:cNvSpPr>
            <p:nvPr/>
          </p:nvSpPr>
          <p:spPr bwMode="auto">
            <a:xfrm>
              <a:off x="4560" y="966"/>
              <a:ext cx="118" cy="124"/>
            </a:xfrm>
            <a:custGeom>
              <a:avLst/>
              <a:gdLst>
                <a:gd name="T0" fmla="*/ 0 w 336"/>
                <a:gd name="T1" fmla="*/ 0 h 240"/>
                <a:gd name="T2" fmla="*/ 0 w 336"/>
                <a:gd name="T3" fmla="*/ 124 h 240"/>
                <a:gd name="T4" fmla="*/ 118 w 336"/>
                <a:gd name="T5" fmla="*/ 124 h 240"/>
                <a:gd name="T6" fmla="*/ 118 w 336"/>
                <a:gd name="T7" fmla="*/ 74 h 240"/>
                <a:gd name="T8" fmla="*/ 0 w 336"/>
                <a:gd name="T9" fmla="*/ 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0" y="0"/>
                  </a:moveTo>
                  <a:lnTo>
                    <a:pt x="0" y="240"/>
                  </a:lnTo>
                  <a:lnTo>
                    <a:pt x="336" y="240"/>
                  </a:lnTo>
                  <a:lnTo>
                    <a:pt x="336" y="144"/>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sp>
          <p:nvSpPr>
            <p:cNvPr id="182" name="Freeform 120"/>
            <p:cNvSpPr>
              <a:spLocks noChangeAspect="1"/>
            </p:cNvSpPr>
            <p:nvPr/>
          </p:nvSpPr>
          <p:spPr bwMode="auto">
            <a:xfrm>
              <a:off x="1754" y="1435"/>
              <a:ext cx="36" cy="37"/>
            </a:xfrm>
            <a:custGeom>
              <a:avLst/>
              <a:gdLst>
                <a:gd name="T0" fmla="*/ 0 w 73"/>
                <a:gd name="T1" fmla="*/ 0 h 98"/>
                <a:gd name="T2" fmla="*/ 0 w 73"/>
                <a:gd name="T3" fmla="*/ 37 h 98"/>
                <a:gd name="T4" fmla="*/ 36 w 73"/>
                <a:gd name="T5" fmla="*/ 37 h 98"/>
                <a:gd name="T6" fmla="*/ 36 w 73"/>
                <a:gd name="T7" fmla="*/ 33 h 98"/>
                <a:gd name="T8" fmla="*/ 0 w 73"/>
                <a:gd name="T9" fmla="*/ 0 h 98"/>
                <a:gd name="T10" fmla="*/ 0 60000 65536"/>
                <a:gd name="T11" fmla="*/ 0 60000 65536"/>
                <a:gd name="T12" fmla="*/ 0 60000 65536"/>
                <a:gd name="T13" fmla="*/ 0 60000 65536"/>
                <a:gd name="T14" fmla="*/ 0 60000 65536"/>
                <a:gd name="T15" fmla="*/ 0 w 73"/>
                <a:gd name="T16" fmla="*/ 0 h 98"/>
                <a:gd name="T17" fmla="*/ 73 w 73"/>
                <a:gd name="T18" fmla="*/ 98 h 98"/>
              </a:gdLst>
              <a:ahLst/>
              <a:cxnLst>
                <a:cxn ang="T10">
                  <a:pos x="T0" y="T1"/>
                </a:cxn>
                <a:cxn ang="T11">
                  <a:pos x="T2" y="T3"/>
                </a:cxn>
                <a:cxn ang="T12">
                  <a:pos x="T4" y="T5"/>
                </a:cxn>
                <a:cxn ang="T13">
                  <a:pos x="T6" y="T7"/>
                </a:cxn>
                <a:cxn ang="T14">
                  <a:pos x="T8" y="T9"/>
                </a:cxn>
              </a:cxnLst>
              <a:rect l="T15" t="T16" r="T17" b="T18"/>
              <a:pathLst>
                <a:path w="73" h="98">
                  <a:moveTo>
                    <a:pt x="0" y="0"/>
                  </a:moveTo>
                  <a:lnTo>
                    <a:pt x="0" y="98"/>
                  </a:lnTo>
                  <a:lnTo>
                    <a:pt x="72" y="98"/>
                  </a:lnTo>
                  <a:lnTo>
                    <a:pt x="73" y="88"/>
                  </a:lnTo>
                  <a:lnTo>
                    <a:pt x="0" y="0"/>
                  </a:lnTo>
                  <a:close/>
                </a:path>
              </a:pathLst>
            </a:custGeom>
            <a:solidFill>
              <a:srgbClr val="0066FF"/>
            </a:solidFill>
            <a:ln w="9525">
              <a:solidFill>
                <a:schemeClr val="accent4"/>
              </a:solidFill>
              <a:round/>
              <a:headEnd/>
              <a:tailEnd/>
            </a:ln>
          </p:spPr>
          <p:txBody>
            <a:bodyPr/>
            <a:lstStyle/>
            <a:p>
              <a:pPr>
                <a:defRPr/>
              </a:pPr>
              <a:endParaRPr lang="en-US">
                <a:solidFill>
                  <a:schemeClr val="accent6"/>
                </a:solidFill>
                <a:ea typeface="+mn-ea"/>
              </a:endParaRPr>
            </a:p>
          </p:txBody>
        </p:sp>
        <p:cxnSp>
          <p:nvCxnSpPr>
            <p:cNvPr id="183" name="AutoShape 121"/>
            <p:cNvCxnSpPr>
              <a:cxnSpLocks noChangeAspect="1" noChangeShapeType="1"/>
              <a:endCxn id="182" idx="2"/>
            </p:cNvCxnSpPr>
            <p:nvPr/>
          </p:nvCxnSpPr>
          <p:spPr bwMode="auto">
            <a:xfrm flipV="1">
              <a:off x="1788" y="1472"/>
              <a:ext cx="2" cy="142"/>
            </a:xfrm>
            <a:prstGeom prst="straightConnector1">
              <a:avLst/>
            </a:prstGeom>
            <a:noFill/>
            <a:ln w="9525">
              <a:solidFill>
                <a:schemeClr val="accent4"/>
              </a:solidFill>
              <a:round/>
              <a:headEnd/>
              <a:tailEnd type="triangle" w="med" len="med"/>
            </a:ln>
          </p:spPr>
        </p:cxnSp>
        <p:cxnSp>
          <p:nvCxnSpPr>
            <p:cNvPr id="184" name="AutoShape 122"/>
            <p:cNvCxnSpPr>
              <a:cxnSpLocks noChangeAspect="1" noChangeShapeType="1"/>
              <a:stCxn id="182" idx="4"/>
            </p:cNvCxnSpPr>
            <p:nvPr/>
          </p:nvCxnSpPr>
          <p:spPr bwMode="auto">
            <a:xfrm flipH="1" flipV="1">
              <a:off x="1752" y="1221"/>
              <a:ext cx="2" cy="214"/>
            </a:xfrm>
            <a:prstGeom prst="straightConnector1">
              <a:avLst/>
            </a:prstGeom>
            <a:noFill/>
            <a:ln w="6350">
              <a:solidFill>
                <a:schemeClr val="accent4"/>
              </a:solidFill>
              <a:round/>
              <a:headEnd/>
              <a:tailEnd/>
            </a:ln>
          </p:spPr>
        </p:cxnSp>
        <p:sp>
          <p:nvSpPr>
            <p:cNvPr id="185" name="AutoShape 123"/>
            <p:cNvSpPr>
              <a:spLocks noChangeAspect="1" noChangeArrowheads="1"/>
            </p:cNvSpPr>
            <p:nvPr/>
          </p:nvSpPr>
          <p:spPr bwMode="auto">
            <a:xfrm>
              <a:off x="4483" y="1999"/>
              <a:ext cx="172" cy="114"/>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sp>
          <p:nvSpPr>
            <p:cNvPr id="186" name="AutoShape 124"/>
            <p:cNvSpPr>
              <a:spLocks noChangeAspect="1" noChangeArrowheads="1"/>
            </p:cNvSpPr>
            <p:nvPr/>
          </p:nvSpPr>
          <p:spPr bwMode="auto">
            <a:xfrm>
              <a:off x="3109" y="2113"/>
              <a:ext cx="172" cy="115"/>
            </a:xfrm>
            <a:prstGeom prst="flowChartProcess">
              <a:avLst/>
            </a:prstGeom>
            <a:solidFill>
              <a:srgbClr val="FF9900"/>
            </a:solidFill>
            <a:ln w="9525">
              <a:solidFill>
                <a:schemeClr val="accent4"/>
              </a:solidFill>
              <a:miter lim="800000"/>
              <a:headEnd/>
              <a:tailEnd/>
            </a:ln>
          </p:spPr>
          <p:txBody>
            <a:bodyPr wrap="none" anchor="ctr"/>
            <a:lstStyle/>
            <a:p>
              <a:pPr>
                <a:defRPr/>
              </a:pPr>
              <a:endParaRPr lang="en-US">
                <a:solidFill>
                  <a:schemeClr val="accent6"/>
                </a:solidFill>
                <a:ea typeface="+mn-ea"/>
              </a:endParaRPr>
            </a:p>
          </p:txBody>
        </p:sp>
        <p:cxnSp>
          <p:nvCxnSpPr>
            <p:cNvPr id="187" name="AutoShape 125"/>
            <p:cNvCxnSpPr>
              <a:cxnSpLocks noChangeAspect="1" noChangeShapeType="1"/>
              <a:endCxn id="179" idx="1"/>
            </p:cNvCxnSpPr>
            <p:nvPr/>
          </p:nvCxnSpPr>
          <p:spPr bwMode="auto">
            <a:xfrm rot="10800000">
              <a:off x="3139" y="1501"/>
              <a:ext cx="564" cy="215"/>
            </a:xfrm>
            <a:prstGeom prst="bentConnector3">
              <a:avLst>
                <a:gd name="adj1" fmla="val 120426"/>
              </a:avLst>
            </a:prstGeom>
            <a:noFill/>
            <a:ln w="19050">
              <a:solidFill>
                <a:schemeClr val="accent4"/>
              </a:solidFill>
              <a:miter lim="800000"/>
              <a:headEnd/>
              <a:tailEnd type="triangle" w="med" len="med"/>
            </a:ln>
          </p:spPr>
        </p:cxnSp>
        <p:cxnSp>
          <p:nvCxnSpPr>
            <p:cNvPr id="188" name="AutoShape 126"/>
            <p:cNvCxnSpPr>
              <a:cxnSpLocks noChangeAspect="1" noChangeShapeType="1"/>
              <a:endCxn id="180" idx="1"/>
            </p:cNvCxnSpPr>
            <p:nvPr/>
          </p:nvCxnSpPr>
          <p:spPr bwMode="auto">
            <a:xfrm rot="-5400000">
              <a:off x="4550" y="1510"/>
              <a:ext cx="537" cy="92"/>
            </a:xfrm>
            <a:prstGeom prst="bentConnector2">
              <a:avLst/>
            </a:prstGeom>
            <a:noFill/>
            <a:ln w="19050">
              <a:solidFill>
                <a:schemeClr val="accent4"/>
              </a:solidFill>
              <a:miter lim="800000"/>
              <a:headEnd/>
              <a:tailEnd type="triangle" w="med" len="med"/>
            </a:ln>
          </p:spPr>
        </p:cxnSp>
        <p:cxnSp>
          <p:nvCxnSpPr>
            <p:cNvPr id="189" name="AutoShape 127"/>
            <p:cNvCxnSpPr>
              <a:cxnSpLocks noChangeAspect="1" noChangeShapeType="1"/>
              <a:endCxn id="181" idx="2"/>
            </p:cNvCxnSpPr>
            <p:nvPr/>
          </p:nvCxnSpPr>
          <p:spPr bwMode="auto">
            <a:xfrm rot="5400000" flipH="1">
              <a:off x="4609" y="1159"/>
              <a:ext cx="227" cy="89"/>
            </a:xfrm>
            <a:prstGeom prst="bentConnector2">
              <a:avLst/>
            </a:prstGeom>
            <a:noFill/>
            <a:ln w="19050">
              <a:solidFill>
                <a:schemeClr val="accent4"/>
              </a:solidFill>
              <a:miter lim="800000"/>
              <a:headEnd/>
              <a:tailEnd type="triangle" w="med" len="med"/>
            </a:ln>
          </p:spPr>
        </p:cxnSp>
        <p:cxnSp>
          <p:nvCxnSpPr>
            <p:cNvPr id="190" name="AutoShape 128"/>
            <p:cNvCxnSpPr>
              <a:cxnSpLocks noChangeAspect="1" noChangeShapeType="1"/>
              <a:endCxn id="178" idx="2"/>
            </p:cNvCxnSpPr>
            <p:nvPr/>
          </p:nvCxnSpPr>
          <p:spPr bwMode="auto">
            <a:xfrm rot="-5400000">
              <a:off x="4300" y="1184"/>
              <a:ext cx="157" cy="0"/>
            </a:xfrm>
            <a:prstGeom prst="straightConnector1">
              <a:avLst/>
            </a:prstGeom>
            <a:noFill/>
            <a:ln w="19050">
              <a:solidFill>
                <a:schemeClr val="accent4"/>
              </a:solidFill>
              <a:round/>
              <a:headEnd/>
              <a:tailEnd type="triangle" w="med" len="med"/>
            </a:ln>
          </p:spPr>
        </p:cxnSp>
        <p:cxnSp>
          <p:nvCxnSpPr>
            <p:cNvPr id="191" name="AutoShape 129"/>
            <p:cNvCxnSpPr>
              <a:cxnSpLocks noChangeAspect="1" noChangeShapeType="1"/>
              <a:stCxn id="178" idx="4"/>
              <a:endCxn id="90" idx="2"/>
            </p:cNvCxnSpPr>
            <p:nvPr/>
          </p:nvCxnSpPr>
          <p:spPr bwMode="auto">
            <a:xfrm rot="-5400000" flipH="1" flipV="1">
              <a:off x="3920" y="989"/>
              <a:ext cx="364" cy="180"/>
            </a:xfrm>
            <a:prstGeom prst="bentConnector5">
              <a:avLst>
                <a:gd name="adj1" fmla="val -31648"/>
                <a:gd name="adj2" fmla="val 50222"/>
                <a:gd name="adj3" fmla="val 100000"/>
              </a:avLst>
            </a:prstGeom>
            <a:noFill/>
            <a:ln w="9525">
              <a:solidFill>
                <a:schemeClr val="accent4"/>
              </a:solidFill>
              <a:miter lim="800000"/>
              <a:headEnd/>
              <a:tailEnd type="triangle" w="med" len="med"/>
            </a:ln>
          </p:spPr>
        </p:cxnSp>
        <p:cxnSp>
          <p:nvCxnSpPr>
            <p:cNvPr id="192" name="AutoShape 130"/>
            <p:cNvCxnSpPr>
              <a:cxnSpLocks noChangeAspect="1" noChangeShapeType="1"/>
              <a:stCxn id="181" idx="4"/>
              <a:endCxn id="89" idx="2"/>
            </p:cNvCxnSpPr>
            <p:nvPr/>
          </p:nvCxnSpPr>
          <p:spPr bwMode="auto">
            <a:xfrm rot="10800000" flipH="1" flipV="1">
              <a:off x="4560" y="966"/>
              <a:ext cx="101" cy="875"/>
            </a:xfrm>
            <a:prstGeom prst="bentConnector5">
              <a:avLst>
                <a:gd name="adj1" fmla="val 523014"/>
                <a:gd name="adj2" fmla="val 41681"/>
                <a:gd name="adj3" fmla="val 523014"/>
              </a:avLst>
            </a:prstGeom>
            <a:noFill/>
            <a:ln w="9525">
              <a:solidFill>
                <a:schemeClr val="accent4"/>
              </a:solidFill>
              <a:miter lim="800000"/>
              <a:headEnd/>
              <a:tailEnd type="triangle" w="med" len="med"/>
            </a:ln>
          </p:spPr>
        </p:cxnSp>
        <p:cxnSp>
          <p:nvCxnSpPr>
            <p:cNvPr id="193" name="AutoShape 131"/>
            <p:cNvCxnSpPr>
              <a:cxnSpLocks noChangeAspect="1" noChangeShapeType="1"/>
              <a:stCxn id="180" idx="4"/>
            </p:cNvCxnSpPr>
            <p:nvPr/>
          </p:nvCxnSpPr>
          <p:spPr bwMode="auto">
            <a:xfrm flipH="1" flipV="1">
              <a:off x="4864" y="964"/>
              <a:ext cx="1" cy="131"/>
            </a:xfrm>
            <a:prstGeom prst="straightConnector1">
              <a:avLst/>
            </a:prstGeom>
            <a:noFill/>
            <a:ln w="9525">
              <a:solidFill>
                <a:schemeClr val="accent4"/>
              </a:solidFill>
              <a:round/>
              <a:headEnd/>
              <a:tailEnd/>
            </a:ln>
          </p:spPr>
        </p:cxnSp>
        <p:cxnSp>
          <p:nvCxnSpPr>
            <p:cNvPr id="194" name="AutoShape 132"/>
            <p:cNvCxnSpPr>
              <a:cxnSpLocks noChangeAspect="1" noChangeShapeType="1"/>
              <a:stCxn id="179" idx="4"/>
              <a:endCxn id="93" idx="2"/>
            </p:cNvCxnSpPr>
            <p:nvPr/>
          </p:nvCxnSpPr>
          <p:spPr bwMode="auto">
            <a:xfrm rot="10800000" flipH="1" flipV="1">
              <a:off x="3139" y="1410"/>
              <a:ext cx="262" cy="164"/>
            </a:xfrm>
            <a:prstGeom prst="bentConnector5">
              <a:avLst>
                <a:gd name="adj1" fmla="val 51069"/>
                <a:gd name="adj2" fmla="val 184875"/>
                <a:gd name="adj3" fmla="val 222014"/>
              </a:avLst>
            </a:prstGeom>
            <a:noFill/>
            <a:ln w="9525">
              <a:solidFill>
                <a:schemeClr val="accent4"/>
              </a:solidFill>
              <a:miter lim="800000"/>
              <a:headEnd/>
              <a:tailEnd type="triangle" w="med" len="med"/>
            </a:ln>
          </p:spPr>
        </p:cxnSp>
        <p:cxnSp>
          <p:nvCxnSpPr>
            <p:cNvPr id="195" name="AutoShape 133"/>
            <p:cNvCxnSpPr>
              <a:cxnSpLocks noChangeAspect="1" noChangeShapeType="1"/>
              <a:endCxn id="186" idx="1"/>
            </p:cNvCxnSpPr>
            <p:nvPr/>
          </p:nvCxnSpPr>
          <p:spPr bwMode="auto">
            <a:xfrm flipV="1">
              <a:off x="2407" y="2171"/>
              <a:ext cx="702" cy="312"/>
            </a:xfrm>
            <a:prstGeom prst="bentConnector3">
              <a:avLst>
                <a:gd name="adj1" fmla="val 90546"/>
              </a:avLst>
            </a:prstGeom>
            <a:noFill/>
            <a:ln w="9525">
              <a:solidFill>
                <a:schemeClr val="accent4"/>
              </a:solidFill>
              <a:miter lim="800000"/>
              <a:headEnd/>
              <a:tailEnd type="triangle" w="med" len="med"/>
            </a:ln>
          </p:spPr>
        </p:cxnSp>
        <p:cxnSp>
          <p:nvCxnSpPr>
            <p:cNvPr id="196" name="AutoShape 134"/>
            <p:cNvCxnSpPr>
              <a:cxnSpLocks noChangeAspect="1" noChangeShapeType="1"/>
              <a:stCxn id="186" idx="0"/>
              <a:endCxn id="82" idx="1"/>
            </p:cNvCxnSpPr>
            <p:nvPr/>
          </p:nvCxnSpPr>
          <p:spPr bwMode="auto">
            <a:xfrm rot="-5400000">
              <a:off x="3586" y="1670"/>
              <a:ext cx="52" cy="833"/>
            </a:xfrm>
            <a:prstGeom prst="bentConnector2">
              <a:avLst/>
            </a:prstGeom>
            <a:noFill/>
            <a:ln w="9525">
              <a:solidFill>
                <a:schemeClr val="accent4"/>
              </a:solidFill>
              <a:miter lim="800000"/>
              <a:headEnd/>
              <a:tailEnd type="triangle" w="med" len="med"/>
            </a:ln>
          </p:spPr>
        </p:cxnSp>
        <p:cxnSp>
          <p:nvCxnSpPr>
            <p:cNvPr id="197" name="AutoShape 135"/>
            <p:cNvCxnSpPr>
              <a:cxnSpLocks noChangeAspect="1" noChangeShapeType="1"/>
              <a:endCxn id="185" idx="3"/>
            </p:cNvCxnSpPr>
            <p:nvPr/>
          </p:nvCxnSpPr>
          <p:spPr bwMode="auto">
            <a:xfrm rot="5400000">
              <a:off x="4612" y="1899"/>
              <a:ext cx="200" cy="114"/>
            </a:xfrm>
            <a:prstGeom prst="bentConnector2">
              <a:avLst/>
            </a:prstGeom>
            <a:noFill/>
            <a:ln w="9525">
              <a:solidFill>
                <a:schemeClr val="accent4"/>
              </a:solidFill>
              <a:miter lim="800000"/>
              <a:headEnd/>
              <a:tailEnd type="triangle" w="med" len="med"/>
            </a:ln>
          </p:spPr>
        </p:cxnSp>
        <p:cxnSp>
          <p:nvCxnSpPr>
            <p:cNvPr id="198" name="AutoShape 136"/>
            <p:cNvCxnSpPr>
              <a:cxnSpLocks noChangeAspect="1" noChangeShapeType="1"/>
              <a:stCxn id="185" idx="0"/>
              <a:endCxn id="89" idx="1"/>
            </p:cNvCxnSpPr>
            <p:nvPr/>
          </p:nvCxnSpPr>
          <p:spPr bwMode="auto">
            <a:xfrm rot="5400000" flipH="1">
              <a:off x="4360" y="1792"/>
              <a:ext cx="158" cy="257"/>
            </a:xfrm>
            <a:prstGeom prst="bentConnector4">
              <a:avLst>
                <a:gd name="adj1" fmla="val 49745"/>
                <a:gd name="adj2" fmla="val 147662"/>
              </a:avLst>
            </a:prstGeom>
            <a:noFill/>
            <a:ln w="9525">
              <a:solidFill>
                <a:schemeClr val="accent4"/>
              </a:solidFill>
              <a:miter lim="800000"/>
              <a:headEnd/>
              <a:tailEnd type="triangle" w="med" len="med"/>
            </a:ln>
          </p:spPr>
        </p:cxnSp>
        <p:sp>
          <p:nvSpPr>
            <p:cNvPr id="199" name="Freeform 137"/>
            <p:cNvSpPr>
              <a:spLocks noChangeAspect="1"/>
            </p:cNvSpPr>
            <p:nvPr/>
          </p:nvSpPr>
          <p:spPr bwMode="auto">
            <a:xfrm>
              <a:off x="4107" y="1360"/>
              <a:ext cx="72" cy="101"/>
            </a:xfrm>
            <a:custGeom>
              <a:avLst/>
              <a:gdLst>
                <a:gd name="T0" fmla="*/ 0 w 387"/>
                <a:gd name="T1" fmla="*/ 0 h 240"/>
                <a:gd name="T2" fmla="*/ 0 w 387"/>
                <a:gd name="T3" fmla="*/ 101 h 240"/>
                <a:gd name="T4" fmla="*/ 71 w 387"/>
                <a:gd name="T5" fmla="*/ 101 h 240"/>
                <a:gd name="T6" fmla="*/ 72 w 387"/>
                <a:gd name="T7" fmla="*/ 33 h 240"/>
                <a:gd name="T8" fmla="*/ 0 w 387"/>
                <a:gd name="T9" fmla="*/ 0 h 240"/>
                <a:gd name="T10" fmla="*/ 0 60000 65536"/>
                <a:gd name="T11" fmla="*/ 0 60000 65536"/>
                <a:gd name="T12" fmla="*/ 0 60000 65536"/>
                <a:gd name="T13" fmla="*/ 0 60000 65536"/>
                <a:gd name="T14" fmla="*/ 0 60000 65536"/>
                <a:gd name="T15" fmla="*/ 0 w 387"/>
                <a:gd name="T16" fmla="*/ 0 h 240"/>
                <a:gd name="T17" fmla="*/ 387 w 387"/>
                <a:gd name="T18" fmla="*/ 240 h 240"/>
              </a:gdLst>
              <a:ahLst/>
              <a:cxnLst>
                <a:cxn ang="T10">
                  <a:pos x="T0" y="T1"/>
                </a:cxn>
                <a:cxn ang="T11">
                  <a:pos x="T2" y="T3"/>
                </a:cxn>
                <a:cxn ang="T12">
                  <a:pos x="T4" y="T5"/>
                </a:cxn>
                <a:cxn ang="T13">
                  <a:pos x="T6" y="T7"/>
                </a:cxn>
                <a:cxn ang="T14">
                  <a:pos x="T8" y="T9"/>
                </a:cxn>
              </a:cxnLst>
              <a:rect l="T15" t="T16" r="T17" b="T18"/>
              <a:pathLst>
                <a:path w="387" h="240">
                  <a:moveTo>
                    <a:pt x="0" y="0"/>
                  </a:moveTo>
                  <a:lnTo>
                    <a:pt x="0" y="240"/>
                  </a:lnTo>
                  <a:lnTo>
                    <a:pt x="384" y="240"/>
                  </a:lnTo>
                  <a:lnTo>
                    <a:pt x="387" y="79"/>
                  </a:lnTo>
                  <a:lnTo>
                    <a:pt x="0" y="0"/>
                  </a:lnTo>
                  <a:close/>
                </a:path>
              </a:pathLst>
            </a:custGeom>
            <a:solidFill>
              <a:srgbClr val="000099"/>
            </a:solidFill>
            <a:ln w="9525">
              <a:solidFill>
                <a:schemeClr val="accent4"/>
              </a:solidFill>
              <a:round/>
              <a:headEnd/>
              <a:tailEnd/>
            </a:ln>
          </p:spPr>
          <p:txBody>
            <a:bodyPr/>
            <a:lstStyle/>
            <a:p>
              <a:pPr>
                <a:defRPr/>
              </a:pPr>
              <a:endParaRPr lang="en-US">
                <a:solidFill>
                  <a:schemeClr val="accent6"/>
                </a:solidFill>
                <a:ea typeface="+mn-ea"/>
              </a:endParaRPr>
            </a:p>
          </p:txBody>
        </p:sp>
        <p:cxnSp>
          <p:nvCxnSpPr>
            <p:cNvPr id="200" name="AutoShape 138"/>
            <p:cNvCxnSpPr>
              <a:cxnSpLocks noChangeAspect="1" noChangeShapeType="1"/>
              <a:stCxn id="91" idx="1"/>
              <a:endCxn id="199" idx="2"/>
            </p:cNvCxnSpPr>
            <p:nvPr/>
          </p:nvCxnSpPr>
          <p:spPr bwMode="auto">
            <a:xfrm rot="10800000">
              <a:off x="4179" y="1461"/>
              <a:ext cx="468" cy="43"/>
            </a:xfrm>
            <a:prstGeom prst="bentConnector3">
              <a:avLst>
                <a:gd name="adj1" fmla="val 49829"/>
              </a:avLst>
            </a:prstGeom>
            <a:noFill/>
            <a:ln w="19050">
              <a:solidFill>
                <a:schemeClr val="accent4"/>
              </a:solidFill>
              <a:miter lim="800000"/>
              <a:headEnd/>
              <a:tailEnd type="triangle" w="med" len="med"/>
            </a:ln>
          </p:spPr>
        </p:cxnSp>
        <p:cxnSp>
          <p:nvCxnSpPr>
            <p:cNvPr id="201" name="AutoShape 139"/>
            <p:cNvCxnSpPr>
              <a:cxnSpLocks noChangeAspect="1" noChangeShapeType="1"/>
              <a:stCxn id="199" idx="4"/>
              <a:endCxn id="90" idx="2"/>
            </p:cNvCxnSpPr>
            <p:nvPr/>
          </p:nvCxnSpPr>
          <p:spPr bwMode="auto">
            <a:xfrm rot="10800000">
              <a:off x="4012" y="1261"/>
              <a:ext cx="95" cy="99"/>
            </a:xfrm>
            <a:prstGeom prst="bentConnector2">
              <a:avLst/>
            </a:prstGeom>
            <a:noFill/>
            <a:ln w="19050">
              <a:solidFill>
                <a:schemeClr val="accent4"/>
              </a:solidFill>
              <a:miter lim="800000"/>
              <a:headEnd/>
              <a:tailEnd type="triangle" w="med" len="med"/>
            </a:ln>
          </p:spPr>
        </p:cxnSp>
        <p:cxnSp>
          <p:nvCxnSpPr>
            <p:cNvPr id="202" name="AutoShape 140"/>
            <p:cNvCxnSpPr>
              <a:cxnSpLocks noChangeAspect="1" noChangeShapeType="1"/>
            </p:cNvCxnSpPr>
            <p:nvPr/>
          </p:nvCxnSpPr>
          <p:spPr bwMode="auto">
            <a:xfrm flipH="1" flipV="1">
              <a:off x="2940" y="1029"/>
              <a:ext cx="3" cy="150"/>
            </a:xfrm>
            <a:prstGeom prst="straightConnector1">
              <a:avLst/>
            </a:prstGeom>
            <a:noFill/>
            <a:ln w="6350">
              <a:solidFill>
                <a:schemeClr val="accent4"/>
              </a:solidFill>
              <a:round/>
              <a:headEnd/>
              <a:tailEnd/>
            </a:ln>
          </p:spPr>
        </p:cxnSp>
      </p:grpSp>
    </p:spTree>
    <p:extLst>
      <p:ext uri="{BB962C8B-B14F-4D97-AF65-F5344CB8AC3E}">
        <p14:creationId xmlns:p14="http://schemas.microsoft.com/office/powerpoint/2010/main" val="321029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Aggregate models</a:t>
            </a:r>
          </a:p>
          <a:p>
            <a:r>
              <a:rPr lang="en-US" dirty="0" smtClean="0"/>
              <a:t>Ecosystem models</a:t>
            </a:r>
          </a:p>
          <a:p>
            <a:pPr lvl="1"/>
            <a:endParaRPr lang="en-US" dirty="0"/>
          </a:p>
          <a:p>
            <a:r>
              <a:rPr lang="en-US" dirty="0" smtClean="0"/>
              <a:t>Discussion on:</a:t>
            </a:r>
          </a:p>
          <a:p>
            <a:pPr marL="457200" lvl="1" indent="0">
              <a:buNone/>
            </a:pPr>
            <a:r>
              <a:rPr lang="en-US" dirty="0" smtClean="0"/>
              <a:t>	Collie </a:t>
            </a:r>
            <a:r>
              <a:rPr lang="en-US" dirty="0"/>
              <a:t>et al. 2014</a:t>
            </a:r>
          </a:p>
          <a:p>
            <a:pPr marL="457200" lvl="1" indent="0">
              <a:buNone/>
            </a:pPr>
            <a:r>
              <a:rPr lang="en-US" dirty="0" smtClean="0"/>
              <a:t>	</a:t>
            </a:r>
            <a:r>
              <a:rPr lang="en-US" dirty="0" err="1" smtClean="0"/>
              <a:t>Plagányi</a:t>
            </a:r>
            <a:r>
              <a:rPr lang="en-US" dirty="0" smtClean="0"/>
              <a:t> </a:t>
            </a:r>
            <a:r>
              <a:rPr lang="en-US" dirty="0"/>
              <a:t>et al. 2014</a:t>
            </a:r>
          </a:p>
          <a:p>
            <a:pPr marL="457200" lvl="1" indent="0">
              <a:buNone/>
            </a:pPr>
            <a:r>
              <a:rPr lang="en-US" dirty="0" smtClean="0"/>
              <a:t>	Steele </a:t>
            </a:r>
            <a:r>
              <a:rPr lang="en-US" dirty="0"/>
              <a:t>et al. 2013</a:t>
            </a:r>
          </a:p>
          <a:p>
            <a:endParaRPr lang="en-US" dirty="0"/>
          </a:p>
        </p:txBody>
      </p:sp>
    </p:spTree>
    <p:extLst>
      <p:ext uri="{BB962C8B-B14F-4D97-AF65-F5344CB8AC3E}">
        <p14:creationId xmlns:p14="http://schemas.microsoft.com/office/powerpoint/2010/main" val="4093527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dirty="0"/>
          </a:p>
        </p:txBody>
      </p:sp>
      <p:pic>
        <p:nvPicPr>
          <p:cNvPr id="11" name="Content Placeholder 10"/>
          <p:cNvPicPr>
            <a:picLocks noGrp="1" noChangeAspect="1"/>
          </p:cNvPicPr>
          <p:nvPr>
            <p:ph idx="1"/>
          </p:nvPr>
        </p:nvPicPr>
        <p:blipFill>
          <a:blip r:embed="rId2"/>
          <a:srcRect t="6417" b="6417"/>
          <a:stretch>
            <a:fillRect/>
          </a:stretch>
        </p:blipFill>
        <p:spPr>
          <a:xfrm>
            <a:off x="-1204103" y="0"/>
            <a:ext cx="10493246" cy="6858000"/>
          </a:xfrm>
        </p:spPr>
      </p:pic>
      <p:sp>
        <p:nvSpPr>
          <p:cNvPr id="12" name="TextBox 11"/>
          <p:cNvSpPr txBox="1"/>
          <p:nvPr/>
        </p:nvSpPr>
        <p:spPr>
          <a:xfrm>
            <a:off x="457200" y="126999"/>
            <a:ext cx="8229600" cy="707886"/>
          </a:xfrm>
          <a:prstGeom prst="rect">
            <a:avLst/>
          </a:prstGeom>
          <a:noFill/>
        </p:spPr>
        <p:txBody>
          <a:bodyPr wrap="square" rtlCol="0">
            <a:spAutoFit/>
          </a:bodyPr>
          <a:lstStyle/>
          <a:p>
            <a:r>
              <a:rPr lang="en-US" sz="4000" b="1" dirty="0" smtClean="0">
                <a:solidFill>
                  <a:schemeClr val="bg1"/>
                </a:solidFill>
                <a:latin typeface="Calibri"/>
                <a:cs typeface="Calibri"/>
              </a:rPr>
              <a:t>Atlantis – a whole of system model</a:t>
            </a:r>
            <a:endParaRPr lang="en-US" sz="4000" b="1" dirty="0">
              <a:solidFill>
                <a:schemeClr val="bg1"/>
              </a:solidFill>
              <a:latin typeface="Calibri"/>
              <a:cs typeface="Calibri"/>
            </a:endParaRPr>
          </a:p>
        </p:txBody>
      </p:sp>
    </p:spTree>
    <p:extLst>
      <p:ext uri="{BB962C8B-B14F-4D97-AF65-F5344CB8AC3E}">
        <p14:creationId xmlns:p14="http://schemas.microsoft.com/office/powerpoint/2010/main" val="15215982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pic>
        <p:nvPicPr>
          <p:cNvPr id="9" name="Picture 8" descr="Screen Shot 2014-09-15 at 7.28.10 AM.png"/>
          <p:cNvPicPr>
            <a:picLocks noChangeAspect="1"/>
          </p:cNvPicPr>
          <p:nvPr/>
        </p:nvPicPr>
        <p:blipFill rotWithShape="1">
          <a:blip r:embed="rId2">
            <a:extLst>
              <a:ext uri="{28A0092B-C50C-407E-A947-70E740481C1C}">
                <a14:useLocalDpi xmlns:a14="http://schemas.microsoft.com/office/drawing/2010/main" val="0"/>
              </a:ext>
            </a:extLst>
          </a:blip>
          <a:srcRect t="8501" b="1"/>
          <a:stretch/>
        </p:blipFill>
        <p:spPr>
          <a:xfrm>
            <a:off x="-143662" y="266016"/>
            <a:ext cx="9396520" cy="6392414"/>
          </a:xfrm>
          <a:prstGeom prst="rect">
            <a:avLst/>
          </a:prstGeom>
        </p:spPr>
      </p:pic>
      <p:sp>
        <p:nvSpPr>
          <p:cNvPr id="12" name="TextBox 11"/>
          <p:cNvSpPr txBox="1"/>
          <p:nvPr/>
        </p:nvSpPr>
        <p:spPr>
          <a:xfrm>
            <a:off x="5279575" y="6531429"/>
            <a:ext cx="4281714" cy="369332"/>
          </a:xfrm>
          <a:prstGeom prst="rect">
            <a:avLst/>
          </a:prstGeom>
          <a:noFill/>
        </p:spPr>
        <p:txBody>
          <a:bodyPr wrap="square" rtlCol="0">
            <a:spAutoFit/>
          </a:bodyPr>
          <a:lstStyle/>
          <a:p>
            <a:r>
              <a:rPr lang="en-US" dirty="0" smtClean="0"/>
              <a:t>Slide courtesy of Cameron Ainsworth</a:t>
            </a:r>
            <a:endParaRPr lang="en-US" dirty="0"/>
          </a:p>
        </p:txBody>
      </p:sp>
      <p:sp>
        <p:nvSpPr>
          <p:cNvPr id="13" name="Down Arrow 12"/>
          <p:cNvSpPr/>
          <p:nvPr/>
        </p:nvSpPr>
        <p:spPr>
          <a:xfrm>
            <a:off x="2902851" y="1868714"/>
            <a:ext cx="362857" cy="254000"/>
          </a:xfrm>
          <a:prstGeom prst="downArrow">
            <a:avLst/>
          </a:prstGeom>
          <a:solidFill>
            <a:schemeClr val="tx1"/>
          </a:soli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85956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762000"/>
            <a:ext cx="5181600" cy="3255963"/>
            <a:chOff x="914400" y="762000"/>
            <a:chExt cx="8374733" cy="5377215"/>
          </a:xfrm>
        </p:grpSpPr>
        <p:sp>
          <p:nvSpPr>
            <p:cNvPr id="73" name="Text Box 4"/>
            <p:cNvSpPr txBox="1">
              <a:spLocks noChangeArrowheads="1"/>
            </p:cNvSpPr>
            <p:nvPr/>
          </p:nvSpPr>
          <p:spPr bwMode="auto">
            <a:xfrm>
              <a:off x="7072292" y="882601"/>
              <a:ext cx="862105" cy="4446492"/>
            </a:xfrm>
            <a:prstGeom prst="rect">
              <a:avLst/>
            </a:prstGeom>
            <a:noFill/>
            <a:ln w="12700">
              <a:noFill/>
              <a:prstDash val="dash"/>
              <a:miter lim="800000"/>
              <a:headEnd/>
              <a:tailEnd/>
            </a:ln>
          </p:spPr>
          <p:txBody>
            <a:bodyPr>
              <a:spAutoFit/>
            </a:bodyPr>
            <a:lstStyle/>
            <a:p>
              <a:pPr eaLnBrk="0" fontAlgn="auto" hangingPunct="0">
                <a:lnSpc>
                  <a:spcPct val="160000"/>
                </a:lnSpc>
                <a:spcBef>
                  <a:spcPts val="0"/>
                </a:spcBef>
                <a:spcAft>
                  <a:spcPts val="0"/>
                </a:spcAft>
                <a:defRPr/>
              </a:pPr>
              <a:r>
                <a:rPr lang="en-AU" sz="1050" b="1" dirty="0">
                  <a:solidFill>
                    <a:schemeClr val="accent5"/>
                  </a:solidFill>
                </a:rPr>
                <a:t>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50</a:t>
              </a:r>
            </a:p>
            <a:p>
              <a:pPr eaLnBrk="0" fontAlgn="auto" hangingPunct="0">
                <a:lnSpc>
                  <a:spcPct val="7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120+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2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r>
                <a:rPr lang="en-AU" sz="1050" b="1" dirty="0">
                  <a:solidFill>
                    <a:schemeClr val="accent5"/>
                  </a:solidFill>
                </a:rPr>
                <a:t>300+</a:t>
              </a: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endParaRPr lang="en-AU" sz="1050" b="1" dirty="0">
                <a:solidFill>
                  <a:schemeClr val="accent5"/>
                </a:solidFill>
              </a:endParaRPr>
            </a:p>
            <a:p>
              <a:pPr eaLnBrk="0" fontAlgn="auto" hangingPunct="0">
                <a:lnSpc>
                  <a:spcPct val="160000"/>
                </a:lnSpc>
                <a:spcBef>
                  <a:spcPts val="0"/>
                </a:spcBef>
                <a:spcAft>
                  <a:spcPts val="0"/>
                </a:spcAft>
                <a:defRPr/>
              </a:pPr>
              <a:endParaRPr lang="en-AU" sz="1050" b="1" dirty="0">
                <a:solidFill>
                  <a:schemeClr val="accent5"/>
                </a:solidFill>
              </a:endParaRPr>
            </a:p>
          </p:txBody>
        </p:sp>
        <p:grpSp>
          <p:nvGrpSpPr>
            <p:cNvPr id="3" name="Group 21"/>
            <p:cNvGrpSpPr>
              <a:grpSpLocks/>
            </p:cNvGrpSpPr>
            <p:nvPr/>
          </p:nvGrpSpPr>
          <p:grpSpPr bwMode="auto">
            <a:xfrm>
              <a:off x="914400" y="762000"/>
              <a:ext cx="8374733" cy="5377215"/>
              <a:chOff x="914400" y="762000"/>
              <a:chExt cx="8374733" cy="5377215"/>
            </a:xfrm>
          </p:grpSpPr>
          <p:pic>
            <p:nvPicPr>
              <p:cNvPr id="40983" name="Picture 2" descr="neus"/>
              <p:cNvPicPr>
                <a:picLocks noChangeAspect="1" noChangeArrowheads="1"/>
              </p:cNvPicPr>
              <p:nvPr/>
            </p:nvPicPr>
            <p:blipFill>
              <a:blip r:embed="rId3"/>
              <a:srcRect/>
              <a:stretch>
                <a:fillRect/>
              </a:stretch>
            </p:blipFill>
            <p:spPr bwMode="auto">
              <a:xfrm>
                <a:off x="914400" y="804863"/>
                <a:ext cx="4433887" cy="4681537"/>
              </a:xfrm>
              <a:prstGeom prst="rect">
                <a:avLst/>
              </a:prstGeom>
              <a:noFill/>
              <a:ln w="9525">
                <a:noFill/>
                <a:miter lim="800000"/>
                <a:headEnd/>
                <a:tailEnd/>
              </a:ln>
            </p:spPr>
          </p:pic>
          <p:grpSp>
            <p:nvGrpSpPr>
              <p:cNvPr id="4" name="Group 5"/>
              <p:cNvGrpSpPr>
                <a:grpSpLocks/>
              </p:cNvGrpSpPr>
              <p:nvPr/>
            </p:nvGrpSpPr>
            <p:grpSpPr bwMode="auto">
              <a:xfrm>
                <a:off x="4648199" y="762000"/>
                <a:ext cx="4640934" cy="5377215"/>
                <a:chOff x="3384" y="696"/>
                <a:chExt cx="3303" cy="3640"/>
              </a:xfrm>
            </p:grpSpPr>
            <p:sp>
              <p:nvSpPr>
                <p:cNvPr id="75" name="Rectangle 6"/>
                <p:cNvSpPr>
                  <a:spLocks noChangeArrowheads="1"/>
                </p:cNvSpPr>
                <p:nvPr/>
              </p:nvSpPr>
              <p:spPr bwMode="auto">
                <a:xfrm>
                  <a:off x="4781" y="3756"/>
                  <a:ext cx="382" cy="318"/>
                </a:xfrm>
                <a:prstGeom prst="rect">
                  <a:avLst/>
                </a:prstGeom>
                <a:solidFill>
                  <a:srgbClr val="996633"/>
                </a:solidFill>
                <a:ln w="28575">
                  <a:solidFill>
                    <a:schemeClr val="accent4"/>
                  </a:solidFill>
                  <a:miter lim="800000"/>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76" name="Rectangle 7"/>
                <p:cNvSpPr>
                  <a:spLocks noChangeArrowheads="1"/>
                </p:cNvSpPr>
                <p:nvPr/>
              </p:nvSpPr>
              <p:spPr bwMode="auto">
                <a:xfrm>
                  <a:off x="4781" y="918"/>
                  <a:ext cx="382" cy="3163"/>
                </a:xfrm>
                <a:prstGeom prst="rect">
                  <a:avLst/>
                </a:prstGeom>
                <a:noFill/>
                <a:ln w="28575">
                  <a:solidFill>
                    <a:schemeClr val="accent4"/>
                  </a:solidFill>
                  <a:miter lim="800000"/>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77" name="Line 8"/>
                <p:cNvSpPr>
                  <a:spLocks noChangeShapeType="1"/>
                </p:cNvSpPr>
                <p:nvPr/>
              </p:nvSpPr>
              <p:spPr bwMode="auto">
                <a:xfrm>
                  <a:off x="4808" y="1984"/>
                  <a:ext cx="327" cy="9"/>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78" name="Line 9"/>
                <p:cNvSpPr>
                  <a:spLocks noChangeShapeType="1"/>
                </p:cNvSpPr>
                <p:nvPr/>
              </p:nvSpPr>
              <p:spPr bwMode="auto">
                <a:xfrm>
                  <a:off x="4808" y="1479"/>
                  <a:ext cx="327" cy="9"/>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79" name="Line 10"/>
                <p:cNvSpPr>
                  <a:spLocks noChangeShapeType="1"/>
                </p:cNvSpPr>
                <p:nvPr/>
              </p:nvSpPr>
              <p:spPr bwMode="auto">
                <a:xfrm>
                  <a:off x="4808" y="2780"/>
                  <a:ext cx="320" cy="2"/>
                </a:xfrm>
                <a:prstGeom prst="line">
                  <a:avLst/>
                </a:prstGeom>
                <a:noFill/>
                <a:ln w="28575">
                  <a:solidFill>
                    <a:schemeClr val="accent4"/>
                  </a:solidFill>
                  <a:prstDash val="dash"/>
                  <a:round/>
                  <a:headEnd/>
                  <a:tailEnd/>
                </a:ln>
              </p:spPr>
              <p:txBody>
                <a:bodyPr/>
                <a:lstStyle/>
                <a:p>
                  <a:pPr fontAlgn="auto">
                    <a:spcBef>
                      <a:spcPts val="0"/>
                    </a:spcBef>
                    <a:spcAft>
                      <a:spcPts val="0"/>
                    </a:spcAft>
                    <a:defRPr/>
                  </a:pPr>
                  <a:endParaRPr lang="en-US">
                    <a:solidFill>
                      <a:schemeClr val="accent6"/>
                    </a:solidFill>
                  </a:endParaRPr>
                </a:p>
              </p:txBody>
            </p:sp>
            <p:sp>
              <p:nvSpPr>
                <p:cNvPr id="40990" name="Text Box 11"/>
                <p:cNvSpPr txBox="1">
                  <a:spLocks noChangeArrowheads="1"/>
                </p:cNvSpPr>
                <p:nvPr/>
              </p:nvSpPr>
              <p:spPr bwMode="auto">
                <a:xfrm>
                  <a:off x="5213" y="3921"/>
                  <a:ext cx="1226"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Sediment</a:t>
                  </a:r>
                  <a:endParaRPr lang="en-AU" b="1">
                    <a:solidFill>
                      <a:schemeClr val="bg1"/>
                    </a:solidFill>
                    <a:latin typeface="Arial Narrow" pitchFamily="34" charset="0"/>
                  </a:endParaRPr>
                </a:p>
              </p:txBody>
            </p:sp>
            <p:sp>
              <p:nvSpPr>
                <p:cNvPr id="40991" name="Text Box 12"/>
                <p:cNvSpPr txBox="1">
                  <a:spLocks noChangeArrowheads="1"/>
                </p:cNvSpPr>
                <p:nvPr/>
              </p:nvSpPr>
              <p:spPr bwMode="auto">
                <a:xfrm>
                  <a:off x="5350" y="3498"/>
                  <a:ext cx="1337"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Epibenthic</a:t>
                  </a:r>
                </a:p>
              </p:txBody>
            </p:sp>
            <p:sp>
              <p:nvSpPr>
                <p:cNvPr id="40992" name="Text Box 13"/>
                <p:cNvSpPr txBox="1">
                  <a:spLocks noChangeArrowheads="1"/>
                </p:cNvSpPr>
                <p:nvPr/>
              </p:nvSpPr>
              <p:spPr bwMode="auto">
                <a:xfrm>
                  <a:off x="5409" y="696"/>
                  <a:ext cx="959" cy="415"/>
                </a:xfrm>
                <a:prstGeom prst="rect">
                  <a:avLst/>
                </a:prstGeom>
                <a:noFill/>
                <a:ln w="12700">
                  <a:noFill/>
                  <a:miter lim="800000"/>
                  <a:headEnd/>
                  <a:tailEnd/>
                </a:ln>
              </p:spPr>
              <p:txBody>
                <a:bodyPr wrap="none">
                  <a:spAutoFit/>
                </a:bodyPr>
                <a:lstStyle/>
                <a:p>
                  <a:pPr eaLnBrk="0" hangingPunct="0"/>
                  <a:r>
                    <a:rPr lang="en-AU" sz="1600" b="1">
                      <a:solidFill>
                        <a:schemeClr val="bg1"/>
                      </a:solidFill>
                      <a:latin typeface="Arial Narrow" pitchFamily="34" charset="0"/>
                    </a:rPr>
                    <a:t>Pelagic</a:t>
                  </a:r>
                  <a:endParaRPr lang="en-AU" b="1">
                    <a:solidFill>
                      <a:schemeClr val="bg1"/>
                    </a:solidFill>
                    <a:latin typeface="Arial Narrow" pitchFamily="34" charset="0"/>
                  </a:endParaRPr>
                </a:p>
              </p:txBody>
            </p:sp>
            <p:sp>
              <p:nvSpPr>
                <p:cNvPr id="83" name="Line 14"/>
                <p:cNvSpPr>
                  <a:spLocks noChangeShapeType="1"/>
                </p:cNvSpPr>
                <p:nvPr/>
              </p:nvSpPr>
              <p:spPr bwMode="auto">
                <a:xfrm>
                  <a:off x="5202" y="3749"/>
                  <a:ext cx="183" cy="0"/>
                </a:xfrm>
                <a:prstGeom prst="line">
                  <a:avLst/>
                </a:prstGeom>
                <a:noFill/>
                <a:ln w="76200">
                  <a:solidFill>
                    <a:schemeClr val="accent4"/>
                  </a:solidFill>
                  <a:round/>
                  <a:headEnd type="triangle" w="med" len="med"/>
                  <a:tailEnd/>
                </a:ln>
              </p:spPr>
              <p:txBody>
                <a:bodyPr/>
                <a:lstStyle/>
                <a:p>
                  <a:pPr fontAlgn="auto">
                    <a:spcBef>
                      <a:spcPts val="0"/>
                    </a:spcBef>
                    <a:spcAft>
                      <a:spcPts val="0"/>
                    </a:spcAft>
                    <a:defRPr/>
                  </a:pPr>
                  <a:endParaRPr lang="en-US">
                    <a:solidFill>
                      <a:schemeClr val="accent6"/>
                    </a:solidFill>
                  </a:endParaRPr>
                </a:p>
              </p:txBody>
            </p:sp>
            <p:grpSp>
              <p:nvGrpSpPr>
                <p:cNvPr id="5" name="Group 15"/>
                <p:cNvGrpSpPr>
                  <a:grpSpLocks/>
                </p:cNvGrpSpPr>
                <p:nvPr/>
              </p:nvGrpSpPr>
              <p:grpSpPr bwMode="auto">
                <a:xfrm>
                  <a:off x="3384" y="927"/>
                  <a:ext cx="1399" cy="3147"/>
                  <a:chOff x="3384" y="927"/>
                  <a:chExt cx="1399" cy="3147"/>
                </a:xfrm>
              </p:grpSpPr>
              <p:sp>
                <p:nvSpPr>
                  <p:cNvPr id="85" name="AutoShape 16"/>
                  <p:cNvSpPr>
                    <a:spLocks noChangeArrowheads="1"/>
                  </p:cNvSpPr>
                  <p:nvPr/>
                </p:nvSpPr>
                <p:spPr bwMode="auto">
                  <a:xfrm>
                    <a:off x="3384" y="1701"/>
                    <a:ext cx="57" cy="55"/>
                  </a:xfrm>
                  <a:prstGeom prst="flowChartConnector">
                    <a:avLst/>
                  </a:prstGeom>
                  <a:solidFill>
                    <a:srgbClr val="FFFFFF"/>
                  </a:solidFill>
                  <a:ln w="12700">
                    <a:solidFill>
                      <a:schemeClr val="accent4"/>
                    </a:solidFill>
                    <a:round/>
                    <a:headEnd/>
                    <a:tailEnd/>
                  </a:ln>
                </p:spPr>
                <p:txBody>
                  <a:bodyPr wrap="none" anchor="ctr"/>
                  <a:lstStyle/>
                  <a:p>
                    <a:pPr fontAlgn="auto">
                      <a:spcBef>
                        <a:spcPts val="0"/>
                      </a:spcBef>
                      <a:spcAft>
                        <a:spcPts val="0"/>
                      </a:spcAft>
                      <a:defRPr/>
                    </a:pPr>
                    <a:endParaRPr lang="en-US">
                      <a:solidFill>
                        <a:schemeClr val="bg1"/>
                      </a:solidFill>
                      <a:latin typeface="+mn-lt"/>
                      <a:cs typeface="Arial" pitchFamily="34" charset="0"/>
                    </a:endParaRPr>
                  </a:p>
                </p:txBody>
              </p:sp>
              <p:sp>
                <p:nvSpPr>
                  <p:cNvPr id="86" name="Line 17"/>
                  <p:cNvSpPr>
                    <a:spLocks noChangeShapeType="1"/>
                  </p:cNvSpPr>
                  <p:nvPr/>
                </p:nvSpPr>
                <p:spPr bwMode="auto">
                  <a:xfrm>
                    <a:off x="3409" y="1743"/>
                    <a:ext cx="1366" cy="2330"/>
                  </a:xfrm>
                  <a:prstGeom prst="line">
                    <a:avLst/>
                  </a:prstGeom>
                  <a:noFill/>
                  <a:ln w="12700">
                    <a:solidFill>
                      <a:schemeClr val="accent4"/>
                    </a:solidFill>
                    <a:round/>
                    <a:headEnd/>
                    <a:tailEnd/>
                  </a:ln>
                </p:spPr>
                <p:txBody>
                  <a:bodyPr/>
                  <a:lstStyle/>
                  <a:p>
                    <a:pPr fontAlgn="auto">
                      <a:spcBef>
                        <a:spcPts val="0"/>
                      </a:spcBef>
                      <a:spcAft>
                        <a:spcPts val="0"/>
                      </a:spcAft>
                      <a:defRPr/>
                    </a:pPr>
                    <a:endParaRPr lang="en-US">
                      <a:solidFill>
                        <a:schemeClr val="accent6"/>
                      </a:solidFill>
                    </a:endParaRPr>
                  </a:p>
                </p:txBody>
              </p:sp>
              <p:sp>
                <p:nvSpPr>
                  <p:cNvPr id="87" name="Line 18"/>
                  <p:cNvSpPr>
                    <a:spLocks noChangeShapeType="1"/>
                  </p:cNvSpPr>
                  <p:nvPr/>
                </p:nvSpPr>
                <p:spPr bwMode="auto">
                  <a:xfrm flipV="1">
                    <a:off x="3409" y="927"/>
                    <a:ext cx="1373" cy="808"/>
                  </a:xfrm>
                  <a:prstGeom prst="line">
                    <a:avLst/>
                  </a:prstGeom>
                  <a:noFill/>
                  <a:ln w="12700">
                    <a:solidFill>
                      <a:schemeClr val="accent4"/>
                    </a:solidFill>
                    <a:round/>
                    <a:headEnd/>
                    <a:tailEnd/>
                  </a:ln>
                </p:spPr>
                <p:txBody>
                  <a:bodyPr/>
                  <a:lstStyle/>
                  <a:p>
                    <a:pPr fontAlgn="auto">
                      <a:spcBef>
                        <a:spcPts val="0"/>
                      </a:spcBef>
                      <a:spcAft>
                        <a:spcPts val="0"/>
                      </a:spcAft>
                      <a:defRPr/>
                    </a:pPr>
                    <a:endParaRPr lang="en-US">
                      <a:solidFill>
                        <a:schemeClr val="accent6"/>
                      </a:solidFill>
                    </a:endParaRPr>
                  </a:p>
                </p:txBody>
              </p:sp>
            </p:grpSp>
          </p:grpSp>
        </p:grpSp>
      </p:grpSp>
      <p:cxnSp>
        <p:nvCxnSpPr>
          <p:cNvPr id="90" name="Straight Connector 89"/>
          <p:cNvCxnSpPr/>
          <p:nvPr/>
        </p:nvCxnSpPr>
        <p:spPr>
          <a:xfrm>
            <a:off x="0" y="685800"/>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 Box 42"/>
          <p:cNvSpPr txBox="1">
            <a:spLocks noChangeArrowheads="1"/>
          </p:cNvSpPr>
          <p:nvPr/>
        </p:nvSpPr>
        <p:spPr bwMode="auto">
          <a:xfrm>
            <a:off x="304800" y="6019800"/>
            <a:ext cx="8610600" cy="830263"/>
          </a:xfrm>
          <a:prstGeom prst="rect">
            <a:avLst/>
          </a:prstGeom>
          <a:solidFill>
            <a:schemeClr val="tx2"/>
          </a:solidFill>
          <a:ln w="9525">
            <a:noFill/>
            <a:miter lim="800000"/>
            <a:headEnd/>
            <a:tailEnd/>
          </a:ln>
        </p:spPr>
        <p:txBody>
          <a:bodyPr>
            <a:spAutoFit/>
          </a:bodyPr>
          <a:lstStyle/>
          <a:p>
            <a:pPr fontAlgn="auto">
              <a:spcBef>
                <a:spcPts val="0"/>
              </a:spcBef>
              <a:spcAft>
                <a:spcPts val="0"/>
              </a:spcAft>
              <a:defRPr/>
            </a:pPr>
            <a:r>
              <a:rPr lang="en-US" sz="1600" dirty="0">
                <a:solidFill>
                  <a:srgbClr val="FFFF99"/>
                </a:solidFill>
                <a:latin typeface="+mn-lt"/>
                <a:cs typeface="+mn-cs"/>
              </a:rPr>
              <a:t>Link JS, Gamble RJ, Fulton EA. 2011. NEUS – Atlantis: Construction, Calibration, and Application of an Ecosystem Model with Ecological Interactions, Physiographic Conditions, and Fleet Behavior. NOAA Tech Memo NMFS NE-218 247 p. Available at </a:t>
            </a:r>
            <a:r>
              <a:rPr lang="en-US" sz="1600" dirty="0">
                <a:solidFill>
                  <a:schemeClr val="accent5">
                    <a:lumMod val="20000"/>
                    <a:lumOff val="80000"/>
                  </a:schemeClr>
                </a:solidFill>
                <a:latin typeface="+mn-lt"/>
                <a:cs typeface="+mn-cs"/>
              </a:rPr>
              <a:t>http://www.nefsc.noaa.gov/nefsc/publications</a:t>
            </a:r>
            <a:r>
              <a:rPr lang="en-US" sz="1600" dirty="0">
                <a:solidFill>
                  <a:srgbClr val="FFFF99"/>
                </a:solidFill>
                <a:latin typeface="+mn-lt"/>
                <a:cs typeface="+mn-cs"/>
                <a:hlinkClick r:id="rId4"/>
              </a:rPr>
              <a:t>/</a:t>
            </a:r>
            <a:r>
              <a:rPr lang="en-US" sz="1600" b="1" dirty="0">
                <a:solidFill>
                  <a:srgbClr val="FFFF99"/>
                </a:solidFill>
                <a:latin typeface="+mn-lt"/>
                <a:cs typeface="Arial" pitchFamily="34" charset="0"/>
              </a:rPr>
              <a:t>.</a:t>
            </a:r>
          </a:p>
        </p:txBody>
      </p:sp>
      <p:grpSp>
        <p:nvGrpSpPr>
          <p:cNvPr id="6" name="Group 23"/>
          <p:cNvGrpSpPr>
            <a:grpSpLocks/>
          </p:cNvGrpSpPr>
          <p:nvPr/>
        </p:nvGrpSpPr>
        <p:grpSpPr bwMode="auto">
          <a:xfrm>
            <a:off x="5486400" y="685800"/>
            <a:ext cx="3352800" cy="3733800"/>
            <a:chOff x="152400" y="638175"/>
            <a:chExt cx="4800600" cy="6067425"/>
          </a:xfrm>
        </p:grpSpPr>
        <p:pic>
          <p:nvPicPr>
            <p:cNvPr id="40971" name="Picture 3" descr="phytop_aster1"/>
            <p:cNvPicPr>
              <a:picLocks noChangeAspect="1" noChangeArrowheads="1"/>
            </p:cNvPicPr>
            <p:nvPr/>
          </p:nvPicPr>
          <p:blipFill>
            <a:blip r:embed="rId5"/>
            <a:srcRect/>
            <a:stretch>
              <a:fillRect/>
            </a:stretch>
          </p:blipFill>
          <p:spPr bwMode="auto">
            <a:xfrm>
              <a:off x="152400" y="4572000"/>
              <a:ext cx="2648704" cy="2133600"/>
            </a:xfrm>
            <a:prstGeom prst="rect">
              <a:avLst/>
            </a:prstGeom>
            <a:noFill/>
            <a:ln w="9525">
              <a:noFill/>
              <a:miter lim="800000"/>
              <a:headEnd/>
              <a:tailEnd/>
            </a:ln>
          </p:spPr>
        </p:pic>
        <p:pic>
          <p:nvPicPr>
            <p:cNvPr id="40972" name="Picture 3" descr="copepod"/>
            <p:cNvPicPr>
              <a:picLocks noChangeAspect="1" noChangeArrowheads="1"/>
            </p:cNvPicPr>
            <p:nvPr/>
          </p:nvPicPr>
          <p:blipFill>
            <a:blip r:embed="rId6"/>
            <a:srcRect/>
            <a:stretch>
              <a:fillRect/>
            </a:stretch>
          </p:blipFill>
          <p:spPr bwMode="auto">
            <a:xfrm>
              <a:off x="2514600" y="5227702"/>
              <a:ext cx="2209800" cy="1477898"/>
            </a:xfrm>
            <a:prstGeom prst="rect">
              <a:avLst/>
            </a:prstGeom>
            <a:noFill/>
            <a:ln w="9525">
              <a:noFill/>
              <a:miter lim="800000"/>
              <a:headEnd/>
              <a:tailEnd/>
            </a:ln>
          </p:spPr>
        </p:pic>
        <p:pic>
          <p:nvPicPr>
            <p:cNvPr id="40973" name="Picture 22" descr="rightwhales"/>
            <p:cNvPicPr>
              <a:picLocks noChangeAspect="1" noChangeArrowheads="1"/>
            </p:cNvPicPr>
            <p:nvPr/>
          </p:nvPicPr>
          <p:blipFill>
            <a:blip r:embed="rId7"/>
            <a:srcRect/>
            <a:stretch>
              <a:fillRect/>
            </a:stretch>
          </p:blipFill>
          <p:spPr bwMode="auto">
            <a:xfrm>
              <a:off x="152400" y="1289029"/>
              <a:ext cx="2438399" cy="1606571"/>
            </a:xfrm>
            <a:prstGeom prst="rect">
              <a:avLst/>
            </a:prstGeom>
            <a:noFill/>
            <a:ln w="9525">
              <a:noFill/>
              <a:miter lim="800000"/>
              <a:headEnd/>
              <a:tailEnd/>
            </a:ln>
          </p:spPr>
        </p:pic>
        <p:pic>
          <p:nvPicPr>
            <p:cNvPr id="40974" name="Picture 27" descr="herring"/>
            <p:cNvPicPr>
              <a:picLocks noChangeAspect="1" noChangeArrowheads="1"/>
            </p:cNvPicPr>
            <p:nvPr/>
          </p:nvPicPr>
          <p:blipFill>
            <a:blip r:embed="rId8"/>
            <a:srcRect r="9280"/>
            <a:stretch>
              <a:fillRect/>
            </a:stretch>
          </p:blipFill>
          <p:spPr bwMode="auto">
            <a:xfrm>
              <a:off x="152400" y="2743200"/>
              <a:ext cx="2514600" cy="1775937"/>
            </a:xfrm>
            <a:prstGeom prst="rect">
              <a:avLst/>
            </a:prstGeom>
            <a:noFill/>
            <a:ln w="9525">
              <a:noFill/>
              <a:miter lim="800000"/>
              <a:headEnd/>
              <a:tailEnd/>
            </a:ln>
          </p:spPr>
        </p:pic>
        <p:pic>
          <p:nvPicPr>
            <p:cNvPr id="40975" name="Picture 28" descr="cod"/>
            <p:cNvPicPr>
              <a:picLocks noChangeAspect="1" noChangeArrowheads="1"/>
            </p:cNvPicPr>
            <p:nvPr/>
          </p:nvPicPr>
          <p:blipFill>
            <a:blip r:embed="rId9"/>
            <a:srcRect/>
            <a:stretch>
              <a:fillRect/>
            </a:stretch>
          </p:blipFill>
          <p:spPr bwMode="auto">
            <a:xfrm>
              <a:off x="2667000" y="2819400"/>
              <a:ext cx="2021898" cy="1134590"/>
            </a:xfrm>
            <a:prstGeom prst="rect">
              <a:avLst/>
            </a:prstGeom>
            <a:noFill/>
            <a:ln w="9525">
              <a:noFill/>
              <a:miter lim="800000"/>
              <a:headEnd/>
              <a:tailEnd/>
            </a:ln>
          </p:spPr>
        </p:pic>
        <p:pic>
          <p:nvPicPr>
            <p:cNvPr id="40976" name="Picture 23" descr="scallop"/>
            <p:cNvPicPr>
              <a:picLocks noChangeAspect="1" noChangeArrowheads="1"/>
            </p:cNvPicPr>
            <p:nvPr/>
          </p:nvPicPr>
          <p:blipFill>
            <a:blip r:embed="rId10"/>
            <a:srcRect b="1700"/>
            <a:stretch>
              <a:fillRect/>
            </a:stretch>
          </p:blipFill>
          <p:spPr bwMode="auto">
            <a:xfrm>
              <a:off x="3121314" y="3810000"/>
              <a:ext cx="1831686" cy="1447800"/>
            </a:xfrm>
            <a:prstGeom prst="rect">
              <a:avLst/>
            </a:prstGeom>
            <a:noFill/>
            <a:ln w="9525">
              <a:noFill/>
              <a:miter lim="800000"/>
              <a:headEnd/>
              <a:tailEnd/>
            </a:ln>
          </p:spPr>
        </p:pic>
        <p:sp>
          <p:nvSpPr>
            <p:cNvPr id="40977" name="Text Box 18"/>
            <p:cNvSpPr txBox="1">
              <a:spLocks noChangeArrowheads="1"/>
            </p:cNvSpPr>
            <p:nvPr/>
          </p:nvSpPr>
          <p:spPr bwMode="auto">
            <a:xfrm>
              <a:off x="807027" y="638175"/>
              <a:ext cx="3142600" cy="650179"/>
            </a:xfrm>
            <a:prstGeom prst="rect">
              <a:avLst/>
            </a:prstGeom>
            <a:noFill/>
            <a:ln w="9525">
              <a:noFill/>
              <a:miter lim="800000"/>
              <a:headEnd/>
              <a:tailEnd/>
            </a:ln>
          </p:spPr>
          <p:txBody>
            <a:bodyPr wrap="none">
              <a:spAutoFit/>
            </a:bodyPr>
            <a:lstStyle/>
            <a:p>
              <a:r>
                <a:rPr lang="en-US" sz="2000">
                  <a:solidFill>
                    <a:schemeClr val="bg1"/>
                  </a:solidFill>
                  <a:latin typeface="Arial Narrow" pitchFamily="34" charset="0"/>
                </a:rPr>
                <a:t>45 Functional Groups</a:t>
              </a:r>
            </a:p>
          </p:txBody>
        </p:sp>
        <p:pic>
          <p:nvPicPr>
            <p:cNvPr id="40978" name="Picture 31" descr="dogfish"/>
            <p:cNvPicPr>
              <a:picLocks noChangeAspect="1" noChangeArrowheads="1"/>
            </p:cNvPicPr>
            <p:nvPr/>
          </p:nvPicPr>
          <p:blipFill>
            <a:blip r:embed="rId11"/>
            <a:srcRect l="22482"/>
            <a:stretch>
              <a:fillRect/>
            </a:stretch>
          </p:blipFill>
          <p:spPr bwMode="auto">
            <a:xfrm>
              <a:off x="152400" y="3834412"/>
              <a:ext cx="1313651" cy="1270988"/>
            </a:xfrm>
            <a:prstGeom prst="rect">
              <a:avLst/>
            </a:prstGeom>
            <a:noFill/>
            <a:ln w="9525">
              <a:noFill/>
              <a:miter lim="800000"/>
              <a:headEnd/>
              <a:tailEnd/>
            </a:ln>
          </p:spPr>
        </p:pic>
        <p:pic>
          <p:nvPicPr>
            <p:cNvPr id="40979" name="Picture 25" descr="D:\herringgull_100.jpg"/>
            <p:cNvPicPr>
              <a:picLocks noChangeAspect="1" noChangeArrowheads="1"/>
            </p:cNvPicPr>
            <p:nvPr/>
          </p:nvPicPr>
          <p:blipFill>
            <a:blip r:embed="rId12"/>
            <a:srcRect/>
            <a:stretch>
              <a:fillRect/>
            </a:stretch>
          </p:blipFill>
          <p:spPr bwMode="auto">
            <a:xfrm>
              <a:off x="2667000" y="1427200"/>
              <a:ext cx="1981200" cy="1316000"/>
            </a:xfrm>
            <a:prstGeom prst="rect">
              <a:avLst/>
            </a:prstGeom>
            <a:noFill/>
            <a:ln w="9525">
              <a:noFill/>
              <a:miter lim="800000"/>
              <a:headEnd/>
              <a:tailEnd/>
            </a:ln>
          </p:spPr>
        </p:pic>
        <p:pic>
          <p:nvPicPr>
            <p:cNvPr id="40980" name="Picture 3077" descr="D:\cerianthids_300.jpg"/>
            <p:cNvPicPr>
              <a:picLocks noChangeAspect="1" noChangeArrowheads="1"/>
            </p:cNvPicPr>
            <p:nvPr/>
          </p:nvPicPr>
          <p:blipFill>
            <a:blip r:embed="rId13"/>
            <a:srcRect/>
            <a:stretch>
              <a:fillRect/>
            </a:stretch>
          </p:blipFill>
          <p:spPr bwMode="auto">
            <a:xfrm>
              <a:off x="1295400" y="3886200"/>
              <a:ext cx="1988828" cy="1330325"/>
            </a:xfrm>
            <a:prstGeom prst="rect">
              <a:avLst/>
            </a:prstGeom>
            <a:noFill/>
            <a:ln w="9525">
              <a:noFill/>
              <a:miter lim="800000"/>
              <a:headEnd/>
              <a:tailEnd/>
            </a:ln>
          </p:spPr>
        </p:pic>
      </p:grpSp>
      <p:pic>
        <p:nvPicPr>
          <p:cNvPr id="40967" name="Picture 29" descr="fleet2"/>
          <p:cNvPicPr>
            <a:picLocks noChangeAspect="1" noChangeArrowheads="1"/>
          </p:cNvPicPr>
          <p:nvPr/>
        </p:nvPicPr>
        <p:blipFill>
          <a:blip r:embed="rId14"/>
          <a:srcRect/>
          <a:stretch>
            <a:fillRect/>
          </a:stretch>
        </p:blipFill>
        <p:spPr bwMode="auto">
          <a:xfrm>
            <a:off x="3886200" y="4838700"/>
            <a:ext cx="1657350" cy="1103313"/>
          </a:xfrm>
          <a:prstGeom prst="rect">
            <a:avLst/>
          </a:prstGeom>
          <a:noFill/>
          <a:ln w="9525">
            <a:noFill/>
            <a:miter lim="800000"/>
            <a:headEnd/>
            <a:tailEnd/>
          </a:ln>
        </p:spPr>
      </p:pic>
      <p:pic>
        <p:nvPicPr>
          <p:cNvPr id="40968" name="Picture 30" descr="fleet1"/>
          <p:cNvPicPr>
            <a:picLocks noChangeAspect="1" noChangeArrowheads="1"/>
          </p:cNvPicPr>
          <p:nvPr/>
        </p:nvPicPr>
        <p:blipFill>
          <a:blip r:embed="rId15"/>
          <a:srcRect/>
          <a:stretch>
            <a:fillRect/>
          </a:stretch>
        </p:blipFill>
        <p:spPr bwMode="auto">
          <a:xfrm>
            <a:off x="2336800" y="4838700"/>
            <a:ext cx="1473200" cy="1103313"/>
          </a:xfrm>
          <a:prstGeom prst="rect">
            <a:avLst/>
          </a:prstGeom>
          <a:noFill/>
          <a:ln w="9525">
            <a:noFill/>
            <a:miter lim="800000"/>
            <a:headEnd/>
            <a:tailEnd/>
          </a:ln>
        </p:spPr>
      </p:pic>
      <p:pic>
        <p:nvPicPr>
          <p:cNvPr id="40969" name="Picture 32" descr="scallop dredge"/>
          <p:cNvPicPr>
            <a:picLocks noChangeAspect="1" noChangeArrowheads="1"/>
          </p:cNvPicPr>
          <p:nvPr/>
        </p:nvPicPr>
        <p:blipFill>
          <a:blip r:embed="rId16"/>
          <a:srcRect/>
          <a:stretch>
            <a:fillRect/>
          </a:stretch>
        </p:blipFill>
        <p:spPr bwMode="auto">
          <a:xfrm>
            <a:off x="685800" y="3733800"/>
            <a:ext cx="1554163" cy="2209800"/>
          </a:xfrm>
          <a:prstGeom prst="rect">
            <a:avLst/>
          </a:prstGeom>
          <a:noFill/>
          <a:ln w="9525">
            <a:noFill/>
            <a:miter lim="800000"/>
            <a:headEnd/>
            <a:tailEnd/>
          </a:ln>
        </p:spPr>
      </p:pic>
      <p:sp>
        <p:nvSpPr>
          <p:cNvPr id="40970" name="Text Box 31"/>
          <p:cNvSpPr txBox="1">
            <a:spLocks noChangeArrowheads="1"/>
          </p:cNvSpPr>
          <p:nvPr/>
        </p:nvSpPr>
        <p:spPr bwMode="auto">
          <a:xfrm>
            <a:off x="2363788" y="4343400"/>
            <a:ext cx="1712912" cy="400050"/>
          </a:xfrm>
          <a:prstGeom prst="rect">
            <a:avLst/>
          </a:prstGeom>
          <a:noFill/>
          <a:ln w="9525">
            <a:noFill/>
            <a:miter lim="800000"/>
            <a:headEnd/>
            <a:tailEnd/>
          </a:ln>
        </p:spPr>
        <p:txBody>
          <a:bodyPr wrap="none">
            <a:spAutoFit/>
          </a:bodyPr>
          <a:lstStyle/>
          <a:p>
            <a:pPr algn="ctr"/>
            <a:r>
              <a:rPr lang="en-US" sz="2000">
                <a:solidFill>
                  <a:schemeClr val="bg1"/>
                </a:solidFill>
                <a:latin typeface="Arial Narrow" pitchFamily="34" charset="0"/>
              </a:rPr>
              <a:t>18 Fishing fleets</a:t>
            </a:r>
          </a:p>
        </p:txBody>
      </p:sp>
      <p:sp>
        <p:nvSpPr>
          <p:cNvPr id="38" name="Title 8"/>
          <p:cNvSpPr>
            <a:spLocks noGrp="1"/>
          </p:cNvSpPr>
          <p:nvPr>
            <p:ph type="title"/>
          </p:nvPr>
        </p:nvSpPr>
        <p:spPr>
          <a:xfrm>
            <a:off x="457200" y="58054"/>
            <a:ext cx="8229600" cy="676014"/>
          </a:xfrm>
        </p:spPr>
        <p:txBody>
          <a:bodyPr>
            <a:normAutofit/>
          </a:bodyPr>
          <a:lstStyle/>
          <a:p>
            <a:r>
              <a:rPr lang="en-US" dirty="0" smtClean="0"/>
              <a:t>Atlantis Northeast US</a:t>
            </a:r>
            <a:endParaRPr lang="en-US" dirty="0"/>
          </a:p>
        </p:txBody>
      </p:sp>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390181242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Atlantis NEUS – Fisheries Management</a:t>
            </a:r>
            <a:endParaRPr lang="en-US" dirty="0"/>
          </a:p>
        </p:txBody>
      </p:sp>
      <p:sp>
        <p:nvSpPr>
          <p:cNvPr id="4" name="Content Placeholder 3"/>
          <p:cNvSpPr>
            <a:spLocks noGrp="1"/>
          </p:cNvSpPr>
          <p:nvPr>
            <p:ph idx="1"/>
          </p:nvPr>
        </p:nvSpPr>
        <p:spPr/>
        <p:txBody>
          <a:bodyPr>
            <a:normAutofit fontScale="92500" lnSpcReduction="10000"/>
          </a:bodyPr>
          <a:lstStyle/>
          <a:p>
            <a:r>
              <a:rPr lang="en-US" dirty="0"/>
              <a:t>With redefined fleet as a gear x target species/group </a:t>
            </a:r>
            <a:r>
              <a:rPr lang="en-US" dirty="0" smtClean="0"/>
              <a:t>combinations: </a:t>
            </a:r>
            <a:r>
              <a:rPr lang="en-US" dirty="0"/>
              <a:t>18</a:t>
            </a:r>
          </a:p>
          <a:p>
            <a:r>
              <a:rPr lang="en-US" dirty="0"/>
              <a:t>Number of </a:t>
            </a:r>
            <a:r>
              <a:rPr lang="en-US" dirty="0" smtClean="0"/>
              <a:t>Management </a:t>
            </a:r>
            <a:r>
              <a:rPr lang="en-US" dirty="0"/>
              <a:t>Plans, including ESA/MMPA: 32 to </a:t>
            </a:r>
            <a:r>
              <a:rPr lang="en-US" dirty="0" smtClean="0"/>
              <a:t>25</a:t>
            </a:r>
            <a:endParaRPr lang="en-US" dirty="0"/>
          </a:p>
          <a:p>
            <a:r>
              <a:rPr lang="en-US" dirty="0"/>
              <a:t>450 possible Fishery-Plan interactions to consider, including </a:t>
            </a:r>
            <a:r>
              <a:rPr lang="en-US" dirty="0" err="1"/>
              <a:t>bycatch</a:t>
            </a:r>
            <a:r>
              <a:rPr lang="en-US" dirty="0"/>
              <a:t> </a:t>
            </a:r>
            <a:endParaRPr lang="en-US" dirty="0" smtClean="0"/>
          </a:p>
          <a:p>
            <a:r>
              <a:rPr lang="en-US" dirty="0"/>
              <a:t>Average Number of </a:t>
            </a:r>
            <a:r>
              <a:rPr lang="en-US" dirty="0" smtClean="0"/>
              <a:t>Management </a:t>
            </a:r>
            <a:r>
              <a:rPr lang="en-US" dirty="0"/>
              <a:t>Tools (i.e.  actions/conditions/ factors) used per plan: 5-6 (none less than 3)</a:t>
            </a:r>
          </a:p>
          <a:p>
            <a:r>
              <a:rPr lang="en-US" dirty="0" smtClean="0"/>
              <a:t>There </a:t>
            </a:r>
            <a:r>
              <a:rPr lang="en-US" dirty="0"/>
              <a:t>are approximately 2,325 to 2,800 Fishery-Plan alternatives to track as they can affect the fisheries</a:t>
            </a:r>
          </a:p>
          <a:p>
            <a:endParaRPr lang="en-US" dirty="0"/>
          </a:p>
          <a:p>
            <a:endParaRPr lang="en-US" dirty="0"/>
          </a:p>
        </p:txBody>
      </p:sp>
    </p:spTree>
    <p:extLst>
      <p:ext uri="{BB962C8B-B14F-4D97-AF65-F5344CB8AC3E}">
        <p14:creationId xmlns:p14="http://schemas.microsoft.com/office/powerpoint/2010/main" val="2440249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71785"/>
            <a:ext cx="9144000" cy="4881299"/>
          </a:xfrm>
          <a:prstGeom prst="rect">
            <a:avLst/>
          </a:prstGeom>
        </p:spPr>
      </p:pic>
      <p:sp>
        <p:nvSpPr>
          <p:cNvPr id="3" name="TextBox 2"/>
          <p:cNvSpPr txBox="1"/>
          <p:nvPr/>
        </p:nvSpPr>
        <p:spPr>
          <a:xfrm>
            <a:off x="5122332" y="6307667"/>
            <a:ext cx="4021667" cy="369332"/>
          </a:xfrm>
          <a:prstGeom prst="rect">
            <a:avLst/>
          </a:prstGeom>
          <a:noFill/>
        </p:spPr>
        <p:txBody>
          <a:bodyPr wrap="square" rtlCol="0">
            <a:spAutoFit/>
          </a:bodyPr>
          <a:lstStyle/>
          <a:p>
            <a:r>
              <a:rPr lang="en-US" dirty="0" smtClean="0"/>
              <a:t>Fulton 2010. Journal of Marine Systems</a:t>
            </a:r>
            <a:endParaRPr lang="en-US" dirty="0"/>
          </a:p>
        </p:txBody>
      </p:sp>
      <p:sp>
        <p:nvSpPr>
          <p:cNvPr id="4" name="Title 3"/>
          <p:cNvSpPr>
            <a:spLocks noGrp="1"/>
          </p:cNvSpPr>
          <p:nvPr>
            <p:ph type="title"/>
          </p:nvPr>
        </p:nvSpPr>
        <p:spPr/>
        <p:txBody>
          <a:bodyPr>
            <a:normAutofit/>
          </a:bodyPr>
          <a:lstStyle/>
          <a:p>
            <a:r>
              <a:rPr lang="en-US" dirty="0" err="1" smtClean="0"/>
              <a:t>InVitro</a:t>
            </a:r>
            <a:r>
              <a:rPr lang="en-US" dirty="0" smtClean="0"/>
              <a:t> (Agent-based model)</a:t>
            </a:r>
            <a:endParaRPr lang="en-US" dirty="0"/>
          </a:p>
        </p:txBody>
      </p:sp>
      <p:sp>
        <p:nvSpPr>
          <p:cNvPr id="5" name="Content Placeholder 4"/>
          <p:cNvSpPr>
            <a:spLocks noGrp="1"/>
          </p:cNvSpPr>
          <p:nvPr>
            <p:ph idx="1"/>
          </p:nvPr>
        </p:nvSpPr>
        <p:spPr>
          <a:xfrm>
            <a:off x="457200" y="872282"/>
            <a:ext cx="8229600" cy="5768005"/>
          </a:xfrm>
        </p:spPr>
        <p:txBody>
          <a:bodyPr>
            <a:normAutofit/>
          </a:bodyPr>
          <a:lstStyle/>
          <a:p>
            <a:pPr marL="0" indent="0">
              <a:buNone/>
            </a:pPr>
            <a:r>
              <a:rPr lang="en-US" sz="2400" dirty="0" smtClean="0"/>
              <a:t>Coupled models, aimed at evaluating multiple human uses</a:t>
            </a:r>
            <a:endParaRPr lang="en-US" sz="2400" dirty="0"/>
          </a:p>
        </p:txBody>
      </p:sp>
    </p:spTree>
    <p:extLst>
      <p:ext uri="{BB962C8B-B14F-4D97-AF65-F5344CB8AC3E}">
        <p14:creationId xmlns:p14="http://schemas.microsoft.com/office/powerpoint/2010/main" val="2255673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0481" y="599723"/>
            <a:ext cx="4630121" cy="6004278"/>
          </a:xfrm>
          <a:prstGeom prst="rect">
            <a:avLst/>
          </a:prstGeom>
        </p:spPr>
      </p:pic>
      <p:pic>
        <p:nvPicPr>
          <p:cNvPr id="3" name="Picture 2"/>
          <p:cNvPicPr>
            <a:picLocks noChangeAspect="1"/>
          </p:cNvPicPr>
          <p:nvPr/>
        </p:nvPicPr>
        <p:blipFill>
          <a:blip r:embed="rId3"/>
          <a:stretch>
            <a:fillRect/>
          </a:stretch>
        </p:blipFill>
        <p:spPr>
          <a:xfrm>
            <a:off x="19755" y="0"/>
            <a:ext cx="3300589" cy="2266599"/>
          </a:xfrm>
          <a:prstGeom prst="rect">
            <a:avLst/>
          </a:prstGeom>
        </p:spPr>
      </p:pic>
      <p:pic>
        <p:nvPicPr>
          <p:cNvPr id="4" name="Picture 3"/>
          <p:cNvPicPr>
            <a:picLocks noChangeAspect="1"/>
          </p:cNvPicPr>
          <p:nvPr/>
        </p:nvPicPr>
        <p:blipFill>
          <a:blip r:embed="rId4"/>
          <a:stretch>
            <a:fillRect/>
          </a:stretch>
        </p:blipFill>
        <p:spPr>
          <a:xfrm>
            <a:off x="19755" y="2363216"/>
            <a:ext cx="4138084" cy="2513584"/>
          </a:xfrm>
          <a:prstGeom prst="rect">
            <a:avLst/>
          </a:prstGeom>
        </p:spPr>
      </p:pic>
      <p:pic>
        <p:nvPicPr>
          <p:cNvPr id="6" name="Picture 5" descr="Screen Shot 2015-03-26 at 5.06.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55" y="5044661"/>
            <a:ext cx="4303889" cy="1699101"/>
          </a:xfrm>
          <a:prstGeom prst="rect">
            <a:avLst/>
          </a:prstGeom>
        </p:spPr>
      </p:pic>
    </p:spTree>
    <p:extLst>
      <p:ext uri="{BB962C8B-B14F-4D97-AF65-F5344CB8AC3E}">
        <p14:creationId xmlns:p14="http://schemas.microsoft.com/office/powerpoint/2010/main" val="2650060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End-to-end </a:t>
            </a:r>
            <a:r>
              <a:rPr lang="en-US" dirty="0" smtClean="0"/>
              <a:t>models</a:t>
            </a:r>
            <a:endParaRPr lang="en-US" dirty="0"/>
          </a:p>
        </p:txBody>
      </p:sp>
      <p:sp>
        <p:nvSpPr>
          <p:cNvPr id="3" name="Content Placeholder 2"/>
          <p:cNvSpPr>
            <a:spLocks noGrp="1"/>
          </p:cNvSpPr>
          <p:nvPr>
            <p:ph idx="1"/>
          </p:nvPr>
        </p:nvSpPr>
        <p:spPr/>
        <p:txBody>
          <a:bodyPr>
            <a:normAutofit lnSpcReduction="10000"/>
          </a:bodyPr>
          <a:lstStyle/>
          <a:p>
            <a:r>
              <a:rPr lang="en-US" dirty="0" smtClean="0"/>
              <a:t>Quantitative ecosystem models can quickly become unwieldy, output difficult to summarize and communicate.</a:t>
            </a:r>
          </a:p>
          <a:p>
            <a:r>
              <a:rPr lang="en-US" dirty="0" smtClean="0"/>
              <a:t>Particularly in the model development stage, flexibility is important.</a:t>
            </a:r>
          </a:p>
          <a:p>
            <a:r>
              <a:rPr lang="en-US" dirty="0" smtClean="0"/>
              <a:t>Coupled/hybrid modeling approaches have benefits of being able to stitch together existing tools, perhaps swapping model types.</a:t>
            </a:r>
          </a:p>
          <a:p>
            <a:r>
              <a:rPr lang="en-US" dirty="0" smtClean="0"/>
              <a:t>Alternative approaches can include qualitative </a:t>
            </a:r>
            <a:r>
              <a:rPr lang="en-US" dirty="0" smtClean="0"/>
              <a:t>(and conceptual) models</a:t>
            </a:r>
          </a:p>
          <a:p>
            <a:pPr lvl="1"/>
            <a:r>
              <a:rPr lang="en-US" dirty="0" smtClean="0"/>
              <a:t>e.g. Loop </a:t>
            </a:r>
            <a:r>
              <a:rPr lang="en-US" dirty="0" smtClean="0"/>
              <a:t>analysis</a:t>
            </a:r>
            <a:endParaRPr lang="en-US" dirty="0" smtClean="0"/>
          </a:p>
          <a:p>
            <a:endParaRPr lang="en-US" dirty="0"/>
          </a:p>
        </p:txBody>
      </p:sp>
    </p:spTree>
    <p:extLst>
      <p:ext uri="{BB962C8B-B14F-4D97-AF65-F5344CB8AC3E}">
        <p14:creationId xmlns:p14="http://schemas.microsoft.com/office/powerpoint/2010/main" val="1922950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051870"/>
            <a:ext cx="4397022" cy="5588417"/>
          </a:xfrm>
        </p:spPr>
        <p:txBody>
          <a:bodyPr>
            <a:normAutofit fontScale="85000" lnSpcReduction="20000"/>
          </a:bodyPr>
          <a:lstStyle/>
          <a:p>
            <a:r>
              <a:rPr lang="en-US" dirty="0" smtClean="0"/>
              <a:t>Intended Purpose</a:t>
            </a:r>
          </a:p>
          <a:p>
            <a:pPr lvl="1"/>
            <a:r>
              <a:rPr lang="en-US" dirty="0"/>
              <a:t>Characterize interactions</a:t>
            </a:r>
          </a:p>
          <a:p>
            <a:pPr lvl="1"/>
            <a:r>
              <a:rPr lang="en-US" dirty="0"/>
              <a:t>Assess qualitative responses</a:t>
            </a:r>
          </a:p>
          <a:p>
            <a:pPr lvl="1"/>
            <a:r>
              <a:rPr lang="en-US" dirty="0" smtClean="0"/>
              <a:t>General expectations</a:t>
            </a:r>
            <a:endParaRPr lang="en-US" dirty="0"/>
          </a:p>
          <a:p>
            <a:r>
              <a:rPr lang="en-US" dirty="0" smtClean="0"/>
              <a:t>Pros</a:t>
            </a:r>
          </a:p>
          <a:p>
            <a:pPr lvl="1"/>
            <a:r>
              <a:rPr lang="en-US" dirty="0"/>
              <a:t>Simple to </a:t>
            </a:r>
            <a:r>
              <a:rPr lang="en-US" dirty="0" smtClean="0"/>
              <a:t>evaluate </a:t>
            </a:r>
            <a:r>
              <a:rPr lang="en-US" dirty="0"/>
              <a:t>multiple model structures</a:t>
            </a:r>
          </a:p>
          <a:p>
            <a:pPr lvl="1"/>
            <a:r>
              <a:rPr lang="en-US" dirty="0"/>
              <a:t>Rapid method of determining importance</a:t>
            </a:r>
          </a:p>
          <a:p>
            <a:pPr lvl="1"/>
            <a:r>
              <a:rPr lang="en-US" dirty="0"/>
              <a:t>Easy to understand</a:t>
            </a:r>
          </a:p>
          <a:p>
            <a:r>
              <a:rPr lang="en-US" dirty="0" smtClean="0"/>
              <a:t>Cons</a:t>
            </a:r>
          </a:p>
          <a:p>
            <a:pPr lvl="1"/>
            <a:r>
              <a:rPr lang="en-US" dirty="0" smtClean="0"/>
              <a:t>Hard to assign weights to links</a:t>
            </a:r>
          </a:p>
          <a:p>
            <a:pPr lvl="1"/>
            <a:r>
              <a:rPr lang="en-US" dirty="0" smtClean="0"/>
              <a:t>Assume linear relationships</a:t>
            </a:r>
          </a:p>
        </p:txBody>
      </p:sp>
      <p:sp>
        <p:nvSpPr>
          <p:cNvPr id="5" name="Title 4"/>
          <p:cNvSpPr>
            <a:spLocks noGrp="1"/>
          </p:cNvSpPr>
          <p:nvPr>
            <p:ph type="title"/>
          </p:nvPr>
        </p:nvSpPr>
        <p:spPr/>
        <p:txBody>
          <a:bodyPr/>
          <a:lstStyle/>
          <a:p>
            <a:r>
              <a:rPr lang="en-US" dirty="0" smtClean="0"/>
              <a:t>Qualitative models (e.g. loop analysis)</a:t>
            </a:r>
            <a:endParaRPr lang="en-US" dirty="0"/>
          </a:p>
        </p:txBody>
      </p:sp>
      <p:sp>
        <p:nvSpPr>
          <p:cNvPr id="7" name="TextBox 6"/>
          <p:cNvSpPr txBox="1"/>
          <p:nvPr/>
        </p:nvSpPr>
        <p:spPr>
          <a:xfrm>
            <a:off x="5630333" y="6279444"/>
            <a:ext cx="3344334" cy="369332"/>
          </a:xfrm>
          <a:prstGeom prst="rect">
            <a:avLst/>
          </a:prstGeom>
          <a:noFill/>
        </p:spPr>
        <p:txBody>
          <a:bodyPr wrap="square" rtlCol="0">
            <a:spAutoFit/>
          </a:bodyPr>
          <a:lstStyle/>
          <a:p>
            <a:r>
              <a:rPr lang="en-US" dirty="0" err="1" smtClean="0"/>
              <a:t>Hosack</a:t>
            </a:r>
            <a:r>
              <a:rPr lang="en-US" dirty="0" smtClean="0"/>
              <a:t> et al. 2008, Ecol. Appl.</a:t>
            </a:r>
            <a:endParaRPr lang="en-US" dirty="0"/>
          </a:p>
        </p:txBody>
      </p:sp>
      <p:pic>
        <p:nvPicPr>
          <p:cNvPr id="8" name="Picture 7" descr="Screen Shot 2015-03-26 at 6.06.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932" y="1883947"/>
            <a:ext cx="4047068" cy="3434745"/>
          </a:xfrm>
          <a:prstGeom prst="rect">
            <a:avLst/>
          </a:prstGeom>
        </p:spPr>
      </p:pic>
    </p:spTree>
    <p:extLst>
      <p:ext uri="{BB962C8B-B14F-4D97-AF65-F5344CB8AC3E}">
        <p14:creationId xmlns:p14="http://schemas.microsoft.com/office/powerpoint/2010/main" val="600588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6.0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183444"/>
            <a:ext cx="7827433" cy="6354034"/>
          </a:xfrm>
          <a:prstGeom prst="rect">
            <a:avLst/>
          </a:prstGeom>
        </p:spPr>
      </p:pic>
      <p:sp>
        <p:nvSpPr>
          <p:cNvPr id="3" name="TextBox 2"/>
          <p:cNvSpPr txBox="1"/>
          <p:nvPr/>
        </p:nvSpPr>
        <p:spPr>
          <a:xfrm>
            <a:off x="310444" y="5984702"/>
            <a:ext cx="8494889" cy="738664"/>
          </a:xfrm>
          <a:prstGeom prst="rect">
            <a:avLst/>
          </a:prstGeom>
          <a:noFill/>
        </p:spPr>
        <p:txBody>
          <a:bodyPr wrap="square" rtlCol="0">
            <a:spAutoFit/>
          </a:bodyPr>
          <a:lstStyle/>
          <a:p>
            <a:r>
              <a:rPr lang="en-US" sz="1400" dirty="0" err="1"/>
              <a:t>Dambacher</a:t>
            </a:r>
            <a:r>
              <a:rPr lang="en-US" sz="1400" dirty="0"/>
              <a:t>, J.M., K.B. Hodge, R.C. Babcock, E.A. Fulton, S.C. </a:t>
            </a:r>
            <a:r>
              <a:rPr lang="en-US" sz="1400" dirty="0" err="1"/>
              <a:t>Apte</a:t>
            </a:r>
            <a:r>
              <a:rPr lang="en-US" sz="1400" dirty="0"/>
              <a:t>, É.E. </a:t>
            </a:r>
            <a:r>
              <a:rPr lang="en-US" sz="1400" dirty="0" err="1"/>
              <a:t>Plagányi</a:t>
            </a:r>
            <a:r>
              <a:rPr lang="en-US" sz="1400" dirty="0"/>
              <a:t>, </a:t>
            </a:r>
            <a:r>
              <a:rPr lang="en-US" sz="1400" dirty="0" err="1"/>
              <a:t>M.St.J</a:t>
            </a:r>
            <a:r>
              <a:rPr lang="en-US" sz="1400" dirty="0"/>
              <a:t>. Warne and </a:t>
            </a:r>
            <a:r>
              <a:rPr lang="en-US" sz="1400" dirty="0" smtClean="0"/>
              <a:t>N.A. Marshall</a:t>
            </a:r>
            <a:r>
              <a:rPr lang="en-US" sz="1400" dirty="0"/>
              <a:t>. 2013. Models and Indicators of Key Ecological Assets </a:t>
            </a:r>
            <a:r>
              <a:rPr lang="en-US" sz="1400" dirty="0" smtClean="0"/>
              <a:t>in Gladstone </a:t>
            </a:r>
            <a:r>
              <a:rPr lang="en-US" sz="1400" dirty="0" err="1"/>
              <a:t>Harbour</a:t>
            </a:r>
            <a:r>
              <a:rPr lang="en-US" sz="1400" dirty="0"/>
              <a:t>. A report prepared </a:t>
            </a:r>
            <a:r>
              <a:rPr lang="en-US" sz="1400" dirty="0" smtClean="0"/>
              <a:t>for the </a:t>
            </a:r>
            <a:r>
              <a:rPr lang="en-US" sz="1400" dirty="0"/>
              <a:t>Gladstone Healthy </a:t>
            </a:r>
            <a:r>
              <a:rPr lang="en-US" sz="1400" dirty="0" err="1"/>
              <a:t>Harbour</a:t>
            </a:r>
            <a:r>
              <a:rPr lang="en-US" sz="1400" dirty="0"/>
              <a:t> Partnership. CSIRO Wealth from Oceans Flagship, Hobart.</a:t>
            </a:r>
          </a:p>
        </p:txBody>
      </p:sp>
    </p:spTree>
    <p:extLst>
      <p:ext uri="{BB962C8B-B14F-4D97-AF65-F5344CB8AC3E}">
        <p14:creationId xmlns:p14="http://schemas.microsoft.com/office/powerpoint/2010/main" val="797359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6.03.36 PM.png"/>
          <p:cNvPicPr>
            <a:picLocks noChangeAspect="1"/>
          </p:cNvPicPr>
          <p:nvPr/>
        </p:nvPicPr>
        <p:blipFill rotWithShape="1">
          <a:blip r:embed="rId2">
            <a:extLst>
              <a:ext uri="{28A0092B-C50C-407E-A947-70E740481C1C}">
                <a14:useLocalDpi xmlns:a14="http://schemas.microsoft.com/office/drawing/2010/main" val="0"/>
              </a:ext>
            </a:extLst>
          </a:blip>
          <a:srcRect t="19992" b="-19992"/>
          <a:stretch/>
        </p:blipFill>
        <p:spPr>
          <a:xfrm>
            <a:off x="0" y="1280160"/>
            <a:ext cx="9144000" cy="6402008"/>
          </a:xfrm>
          <a:prstGeom prst="rect">
            <a:avLst/>
          </a:prstGeom>
        </p:spPr>
      </p:pic>
      <p:sp>
        <p:nvSpPr>
          <p:cNvPr id="4" name="TextBox 3"/>
          <p:cNvSpPr txBox="1"/>
          <p:nvPr/>
        </p:nvSpPr>
        <p:spPr>
          <a:xfrm>
            <a:off x="310444" y="6127237"/>
            <a:ext cx="8494889" cy="738664"/>
          </a:xfrm>
          <a:prstGeom prst="rect">
            <a:avLst/>
          </a:prstGeom>
          <a:noFill/>
        </p:spPr>
        <p:txBody>
          <a:bodyPr wrap="square" rtlCol="0">
            <a:spAutoFit/>
          </a:bodyPr>
          <a:lstStyle/>
          <a:p>
            <a:r>
              <a:rPr lang="en-US" sz="1400" dirty="0" err="1"/>
              <a:t>Dambacher</a:t>
            </a:r>
            <a:r>
              <a:rPr lang="en-US" sz="1400" dirty="0"/>
              <a:t>, J.M., K.B. Hodge, R.C. Babcock, E.A. Fulton, S.C. </a:t>
            </a:r>
            <a:r>
              <a:rPr lang="en-US" sz="1400" dirty="0" err="1"/>
              <a:t>Apte</a:t>
            </a:r>
            <a:r>
              <a:rPr lang="en-US" sz="1400" dirty="0"/>
              <a:t>, É.E. </a:t>
            </a:r>
            <a:r>
              <a:rPr lang="en-US" sz="1400" dirty="0" err="1"/>
              <a:t>Plagányi</a:t>
            </a:r>
            <a:r>
              <a:rPr lang="en-US" sz="1400" dirty="0"/>
              <a:t>, </a:t>
            </a:r>
            <a:r>
              <a:rPr lang="en-US" sz="1400" dirty="0" err="1"/>
              <a:t>M.St.J</a:t>
            </a:r>
            <a:r>
              <a:rPr lang="en-US" sz="1400" dirty="0"/>
              <a:t>. Warne and </a:t>
            </a:r>
            <a:r>
              <a:rPr lang="en-US" sz="1400" dirty="0" smtClean="0"/>
              <a:t>N.A. Marshall</a:t>
            </a:r>
            <a:r>
              <a:rPr lang="en-US" sz="1400" dirty="0"/>
              <a:t>. 2013. Models and Indicators of Key Ecological Assets </a:t>
            </a:r>
            <a:r>
              <a:rPr lang="en-US" sz="1400" dirty="0" smtClean="0"/>
              <a:t>in Gladstone </a:t>
            </a:r>
            <a:r>
              <a:rPr lang="en-US" sz="1400" dirty="0" err="1"/>
              <a:t>Harbour</a:t>
            </a:r>
            <a:r>
              <a:rPr lang="en-US" sz="1400" dirty="0"/>
              <a:t>. A report prepared </a:t>
            </a:r>
            <a:r>
              <a:rPr lang="en-US" sz="1400" dirty="0" smtClean="0"/>
              <a:t>for the </a:t>
            </a:r>
            <a:r>
              <a:rPr lang="en-US" sz="1400" dirty="0"/>
              <a:t>Gladstone Healthy </a:t>
            </a:r>
            <a:r>
              <a:rPr lang="en-US" sz="1400" dirty="0" err="1"/>
              <a:t>Harbour</a:t>
            </a:r>
            <a:r>
              <a:rPr lang="en-US" sz="1400" dirty="0"/>
              <a:t> Partnership. CSIRO Wealth from Oceans Flagship, Hobart.</a:t>
            </a:r>
          </a:p>
        </p:txBody>
      </p:sp>
      <p:sp>
        <p:nvSpPr>
          <p:cNvPr id="5" name="Title 4"/>
          <p:cNvSpPr>
            <a:spLocks noGrp="1"/>
          </p:cNvSpPr>
          <p:nvPr>
            <p:ph type="title"/>
          </p:nvPr>
        </p:nvSpPr>
        <p:spPr/>
        <p:txBody>
          <a:bodyPr>
            <a:normAutofit fontScale="90000"/>
          </a:bodyPr>
          <a:lstStyle/>
          <a:p>
            <a:r>
              <a:rPr lang="en-US" dirty="0" smtClean="0"/>
              <a:t>Evaluate scenarios by indicating direction of expected change</a:t>
            </a:r>
            <a:endParaRPr lang="en-US" dirty="0"/>
          </a:p>
        </p:txBody>
      </p:sp>
      <p:sp>
        <p:nvSpPr>
          <p:cNvPr id="6" name="Content Placeholder 5"/>
          <p:cNvSpPr>
            <a:spLocks noGrp="1"/>
          </p:cNvSpPr>
          <p:nvPr>
            <p:ph idx="1"/>
          </p:nvPr>
        </p:nvSpPr>
        <p:spPr>
          <a:xfrm>
            <a:off x="457200" y="879930"/>
            <a:ext cx="8229600" cy="5588417"/>
          </a:xfrm>
        </p:spPr>
        <p:txBody>
          <a:bodyPr/>
          <a:lstStyle/>
          <a:p>
            <a:endParaRPr lang="en-US" dirty="0"/>
          </a:p>
        </p:txBody>
      </p:sp>
    </p:spTree>
    <p:extLst>
      <p:ext uri="{BB962C8B-B14F-4D97-AF65-F5344CB8AC3E}">
        <p14:creationId xmlns:p14="http://schemas.microsoft.com/office/powerpoint/2010/main" val="1699687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52400" y="274638"/>
            <a:ext cx="8763000" cy="1143000"/>
          </a:xfrm>
        </p:spPr>
        <p:txBody>
          <a:bodyPr/>
          <a:lstStyle/>
          <a:p>
            <a:r>
              <a:rPr lang="en-US" sz="4000" dirty="0">
                <a:latin typeface="Arial" charset="0"/>
              </a:rPr>
              <a:t>One Main Theme Throughout Course</a:t>
            </a:r>
          </a:p>
        </p:txBody>
      </p:sp>
      <p:sp>
        <p:nvSpPr>
          <p:cNvPr id="543747" name="Rectangle 3"/>
          <p:cNvSpPr>
            <a:spLocks noGrp="1" noChangeArrowheads="1"/>
          </p:cNvSpPr>
          <p:nvPr>
            <p:ph type="body" idx="1"/>
          </p:nvPr>
        </p:nvSpPr>
        <p:spPr>
          <a:xfrm>
            <a:off x="152400" y="1600200"/>
            <a:ext cx="8839200" cy="4525963"/>
          </a:xfrm>
        </p:spPr>
        <p:txBody>
          <a:bodyPr/>
          <a:lstStyle/>
          <a:p>
            <a:pPr>
              <a:buFontTx/>
              <a:buNone/>
            </a:pPr>
            <a:endParaRPr lang="en-US" sz="4800" b="1" u="sng">
              <a:solidFill>
                <a:srgbClr val="660066"/>
              </a:solidFill>
            </a:endParaRPr>
          </a:p>
          <a:p>
            <a:pPr algn="ctr">
              <a:buFontTx/>
              <a:buNone/>
            </a:pPr>
            <a:r>
              <a:rPr lang="en-US" sz="4800" b="1" u="sng">
                <a:solidFill>
                  <a:srgbClr val="660066"/>
                </a:solidFill>
              </a:rPr>
              <a:t>CONFRONTING TRADEOFFS</a:t>
            </a:r>
          </a:p>
        </p:txBody>
      </p:sp>
    </p:spTree>
    <p:extLst>
      <p:ext uri="{BB962C8B-B14F-4D97-AF65-F5344CB8AC3E}">
        <p14:creationId xmlns:p14="http://schemas.microsoft.com/office/powerpoint/2010/main" val="3390683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smtClean="0"/>
              <a:t>Some) </a:t>
            </a:r>
            <a:r>
              <a:rPr lang="en-US" dirty="0" smtClean="0"/>
              <a:t>uses of ecosystem models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Understanding ecosystem structure and </a:t>
            </a:r>
            <a:r>
              <a:rPr lang="en-US" dirty="0" smtClean="0"/>
              <a:t>function.</a:t>
            </a:r>
            <a:endParaRPr lang="en-US" dirty="0" smtClean="0"/>
          </a:p>
          <a:p>
            <a:r>
              <a:rPr lang="en-US" dirty="0" smtClean="0"/>
              <a:t>Impact of target fish species on other species in the ecosystem</a:t>
            </a:r>
          </a:p>
          <a:p>
            <a:r>
              <a:rPr lang="en-US" dirty="0" smtClean="0"/>
              <a:t>Effect on top predators of removing predators and prey</a:t>
            </a:r>
          </a:p>
          <a:p>
            <a:r>
              <a:rPr lang="en-US" dirty="0" smtClean="0"/>
              <a:t>What </a:t>
            </a:r>
            <a:r>
              <a:rPr lang="en-US" dirty="0" smtClean="0"/>
              <a:t>ecosystem considerations need to be taken into account to rebuild depleted stocks?</a:t>
            </a:r>
          </a:p>
          <a:p>
            <a:r>
              <a:rPr lang="en-US" dirty="0" smtClean="0"/>
              <a:t>Are single-species assessments </a:t>
            </a:r>
            <a:r>
              <a:rPr lang="en-US" dirty="0" smtClean="0"/>
              <a:t>biased </a:t>
            </a:r>
            <a:r>
              <a:rPr lang="en-US" dirty="0" smtClean="0"/>
              <a:t>or wrong because of a failure to include multispecies interactions?</a:t>
            </a:r>
          </a:p>
          <a:p>
            <a:r>
              <a:rPr lang="en-US" dirty="0" smtClean="0"/>
              <a:t>Are </a:t>
            </a:r>
            <a:r>
              <a:rPr lang="en-US" dirty="0" smtClean="0"/>
              <a:t>there </a:t>
            </a:r>
            <a:r>
              <a:rPr lang="en-US" dirty="0" smtClean="0"/>
              <a:t>better </a:t>
            </a:r>
            <a:r>
              <a:rPr lang="en-US" dirty="0" smtClean="0"/>
              <a:t>(economic, ecological) </a:t>
            </a:r>
            <a:r>
              <a:rPr lang="en-US" dirty="0" smtClean="0"/>
              <a:t>ways </a:t>
            </a:r>
            <a:r>
              <a:rPr lang="en-US" dirty="0" smtClean="0"/>
              <a:t>to distribute fishing effort in an ecosystem?</a:t>
            </a:r>
          </a:p>
          <a:p>
            <a:r>
              <a:rPr lang="en-US" dirty="0" smtClean="0"/>
              <a:t>Is </a:t>
            </a:r>
            <a:r>
              <a:rPr lang="en-US" dirty="0" smtClean="0"/>
              <a:t>fishing driving ecosystem to less productive/desirable state</a:t>
            </a:r>
            <a:r>
              <a:rPr lang="en-US" dirty="0" smtClean="0"/>
              <a:t>?</a:t>
            </a:r>
          </a:p>
          <a:p>
            <a:r>
              <a:rPr lang="en-US" dirty="0"/>
              <a:t>Identifying effective monitoring </a:t>
            </a:r>
            <a:r>
              <a:rPr lang="en-US" dirty="0" smtClean="0"/>
              <a:t>schemes</a:t>
            </a:r>
          </a:p>
          <a:p>
            <a:r>
              <a:rPr lang="en-US" dirty="0"/>
              <a:t>Expanding thinking about whole of systems (rather than simply sub-sections</a:t>
            </a:r>
            <a:r>
              <a:rPr lang="en-US" dirty="0" smtClean="0"/>
              <a:t>)</a:t>
            </a:r>
          </a:p>
          <a:p>
            <a:r>
              <a:rPr lang="en-US" dirty="0" smtClean="0"/>
              <a:t>Allow </a:t>
            </a:r>
            <a:r>
              <a:rPr lang="en-US" dirty="0"/>
              <a:t>for </a:t>
            </a:r>
            <a:r>
              <a:rPr lang="en-US" dirty="0" smtClean="0"/>
              <a:t>identification </a:t>
            </a:r>
            <a:r>
              <a:rPr lang="en-US" dirty="0"/>
              <a:t>of new forms of adaptive management that are appropriate for changing system states.</a:t>
            </a:r>
          </a:p>
          <a:p>
            <a:pPr marL="0" indent="0">
              <a:buNone/>
            </a:pPr>
            <a:endParaRPr lang="en-US" dirty="0"/>
          </a:p>
          <a:p>
            <a:pPr marL="0" indent="0">
              <a:buNone/>
            </a:pPr>
            <a:r>
              <a:rPr lang="en-US" dirty="0" err="1" smtClean="0"/>
              <a:t>Plagányi</a:t>
            </a:r>
            <a:r>
              <a:rPr lang="en-US" dirty="0" smtClean="0"/>
              <a:t> </a:t>
            </a:r>
            <a:r>
              <a:rPr lang="en-US" dirty="0"/>
              <a:t>(</a:t>
            </a:r>
            <a:r>
              <a:rPr lang="en-US" dirty="0" smtClean="0"/>
              <a:t>2007), Fulton (2010)</a:t>
            </a:r>
            <a:endParaRPr lang="en-US" dirty="0" smtClean="0"/>
          </a:p>
        </p:txBody>
      </p:sp>
    </p:spTree>
    <p:extLst>
      <p:ext uri="{BB962C8B-B14F-4D97-AF65-F5344CB8AC3E}">
        <p14:creationId xmlns:p14="http://schemas.microsoft.com/office/powerpoint/2010/main" val="1947414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4300" y="2362200"/>
            <a:ext cx="6362700" cy="4495800"/>
          </a:xfrm>
          <a:prstGeom prst="rect">
            <a:avLst/>
          </a:prstGeom>
        </p:spPr>
      </p:pic>
      <p:sp>
        <p:nvSpPr>
          <p:cNvPr id="3" name="TextBox 2"/>
          <p:cNvSpPr txBox="1"/>
          <p:nvPr/>
        </p:nvSpPr>
        <p:spPr>
          <a:xfrm>
            <a:off x="6702777" y="6488668"/>
            <a:ext cx="3245556" cy="369332"/>
          </a:xfrm>
          <a:prstGeom prst="rect">
            <a:avLst/>
          </a:prstGeom>
          <a:noFill/>
        </p:spPr>
        <p:txBody>
          <a:bodyPr wrap="square" rtlCol="0">
            <a:spAutoFit/>
          </a:bodyPr>
          <a:lstStyle/>
          <a:p>
            <a:r>
              <a:rPr lang="en-US" dirty="0" err="1" smtClean="0"/>
              <a:t>Adyin</a:t>
            </a:r>
            <a:r>
              <a:rPr lang="en-US" dirty="0" smtClean="0"/>
              <a:t> &amp; </a:t>
            </a:r>
            <a:r>
              <a:rPr lang="en-US" dirty="0" err="1" smtClean="0"/>
              <a:t>Mueter</a:t>
            </a:r>
            <a:r>
              <a:rPr lang="en-US" dirty="0" smtClean="0"/>
              <a:t> 2007</a:t>
            </a:r>
            <a:endParaRPr lang="en-US" dirty="0"/>
          </a:p>
        </p:txBody>
      </p:sp>
      <p:sp>
        <p:nvSpPr>
          <p:cNvPr id="4" name="Title 3"/>
          <p:cNvSpPr>
            <a:spLocks noGrp="1"/>
          </p:cNvSpPr>
          <p:nvPr>
            <p:ph type="title"/>
          </p:nvPr>
        </p:nvSpPr>
        <p:spPr/>
        <p:txBody>
          <a:bodyPr>
            <a:normAutofit fontScale="90000"/>
          </a:bodyPr>
          <a:lstStyle/>
          <a:p>
            <a:r>
              <a:rPr lang="en-US" dirty="0" smtClean="0"/>
              <a:t>How do ecosystem components affect mortality of target species?</a:t>
            </a:r>
            <a:endParaRPr lang="en-US" dirty="0"/>
          </a:p>
        </p:txBody>
      </p:sp>
      <p:sp>
        <p:nvSpPr>
          <p:cNvPr id="5" name="Content Placeholder 4"/>
          <p:cNvSpPr>
            <a:spLocks noGrp="1"/>
          </p:cNvSpPr>
          <p:nvPr>
            <p:ph idx="1"/>
          </p:nvPr>
        </p:nvSpPr>
        <p:spPr>
          <a:xfrm>
            <a:off x="457200" y="1100250"/>
            <a:ext cx="8229600" cy="5588417"/>
          </a:xfrm>
        </p:spPr>
        <p:txBody>
          <a:bodyPr>
            <a:normAutofit/>
          </a:bodyPr>
          <a:lstStyle/>
          <a:p>
            <a:r>
              <a:rPr lang="en-US" sz="2400" dirty="0" err="1" smtClean="0"/>
              <a:t>EwE</a:t>
            </a:r>
            <a:r>
              <a:rPr lang="en-US" sz="2400" dirty="0" smtClean="0"/>
              <a:t> estimates: Bering Sea</a:t>
            </a:r>
          </a:p>
          <a:p>
            <a:r>
              <a:rPr lang="en-US" sz="2400" dirty="0" smtClean="0"/>
              <a:t>Model suggests changes in both magnitude and size class of consumption</a:t>
            </a:r>
            <a:endParaRPr lang="en-US" sz="2400" dirty="0"/>
          </a:p>
        </p:txBody>
      </p:sp>
    </p:spTree>
    <p:extLst>
      <p:ext uri="{BB962C8B-B14F-4D97-AF65-F5344CB8AC3E}">
        <p14:creationId xmlns:p14="http://schemas.microsoft.com/office/powerpoint/2010/main" val="2620116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47911" y="71701"/>
            <a:ext cx="4902201" cy="6428635"/>
          </a:xfrm>
          <a:prstGeom prst="rect">
            <a:avLst/>
          </a:prstGeom>
        </p:spPr>
      </p:pic>
      <p:sp>
        <p:nvSpPr>
          <p:cNvPr id="3" name="TextBox 2"/>
          <p:cNvSpPr txBox="1"/>
          <p:nvPr/>
        </p:nvSpPr>
        <p:spPr>
          <a:xfrm>
            <a:off x="7030194" y="6500336"/>
            <a:ext cx="3245556" cy="369332"/>
          </a:xfrm>
          <a:prstGeom prst="rect">
            <a:avLst/>
          </a:prstGeom>
          <a:noFill/>
        </p:spPr>
        <p:txBody>
          <a:bodyPr wrap="square" rtlCol="0">
            <a:spAutoFit/>
          </a:bodyPr>
          <a:lstStyle/>
          <a:p>
            <a:r>
              <a:rPr lang="en-US" dirty="0" err="1" smtClean="0"/>
              <a:t>Adyin</a:t>
            </a:r>
            <a:r>
              <a:rPr lang="en-US" dirty="0" smtClean="0"/>
              <a:t> &amp; </a:t>
            </a:r>
            <a:r>
              <a:rPr lang="en-US" dirty="0" err="1" smtClean="0"/>
              <a:t>Mueter</a:t>
            </a:r>
            <a:r>
              <a:rPr lang="en-US" dirty="0" smtClean="0"/>
              <a:t> 2007</a:t>
            </a:r>
            <a:endParaRPr lang="en-US" dirty="0"/>
          </a:p>
        </p:txBody>
      </p:sp>
      <p:sp>
        <p:nvSpPr>
          <p:cNvPr id="4" name="TextBox 3"/>
          <p:cNvSpPr txBox="1"/>
          <p:nvPr/>
        </p:nvSpPr>
        <p:spPr>
          <a:xfrm>
            <a:off x="409222" y="790222"/>
            <a:ext cx="3005667" cy="1815882"/>
          </a:xfrm>
          <a:prstGeom prst="rect">
            <a:avLst/>
          </a:prstGeom>
          <a:noFill/>
        </p:spPr>
        <p:txBody>
          <a:bodyPr wrap="square" rtlCol="0">
            <a:spAutoFit/>
          </a:bodyPr>
          <a:lstStyle/>
          <a:p>
            <a:r>
              <a:rPr lang="en-US" sz="2800" dirty="0" smtClean="0"/>
              <a:t>What happens when manipulate specific ecosystem components?</a:t>
            </a:r>
            <a:endParaRPr lang="en-US" sz="2800" dirty="0"/>
          </a:p>
        </p:txBody>
      </p:sp>
    </p:spTree>
    <p:extLst>
      <p:ext uri="{BB962C8B-B14F-4D97-AF65-F5344CB8AC3E}">
        <p14:creationId xmlns:p14="http://schemas.microsoft.com/office/powerpoint/2010/main" val="2993030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81315"/>
            <a:ext cx="8229600" cy="6497574"/>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sz="2800" dirty="0" smtClean="0"/>
          </a:p>
          <a:p>
            <a:pPr marL="0" indent="0">
              <a:buNone/>
            </a:pPr>
            <a:r>
              <a:rPr lang="en-US" sz="2800" dirty="0" smtClean="0"/>
              <a:t>Blue shows energy pathways leading from </a:t>
            </a:r>
            <a:r>
              <a:rPr lang="en-US" sz="2800" dirty="0" err="1" smtClean="0"/>
              <a:t>euphausiids</a:t>
            </a:r>
            <a:endParaRPr lang="en-US" sz="2800" dirty="0"/>
          </a:p>
        </p:txBody>
      </p:sp>
      <p:pic>
        <p:nvPicPr>
          <p:cNvPr id="2" name="Picture 1"/>
          <p:cNvPicPr>
            <a:picLocks noChangeAspect="1"/>
          </p:cNvPicPr>
          <p:nvPr/>
        </p:nvPicPr>
        <p:blipFill>
          <a:blip r:embed="rId2"/>
          <a:stretch>
            <a:fillRect/>
          </a:stretch>
        </p:blipFill>
        <p:spPr>
          <a:xfrm>
            <a:off x="1635084" y="1051870"/>
            <a:ext cx="5956693" cy="5124940"/>
          </a:xfrm>
          <a:prstGeom prst="rect">
            <a:avLst/>
          </a:prstGeom>
        </p:spPr>
      </p:pic>
      <p:sp>
        <p:nvSpPr>
          <p:cNvPr id="3" name="TextBox 2"/>
          <p:cNvSpPr txBox="1"/>
          <p:nvPr/>
        </p:nvSpPr>
        <p:spPr>
          <a:xfrm>
            <a:off x="6773333" y="6488668"/>
            <a:ext cx="3344333" cy="369332"/>
          </a:xfrm>
          <a:prstGeom prst="rect">
            <a:avLst/>
          </a:prstGeom>
          <a:noFill/>
        </p:spPr>
        <p:txBody>
          <a:bodyPr wrap="square" rtlCol="0">
            <a:spAutoFit/>
          </a:bodyPr>
          <a:lstStyle/>
          <a:p>
            <a:r>
              <a:rPr lang="en-US" dirty="0" smtClean="0"/>
              <a:t>Field and Francis 2006</a:t>
            </a:r>
            <a:endParaRPr lang="en-US" dirty="0"/>
          </a:p>
        </p:txBody>
      </p:sp>
      <p:sp>
        <p:nvSpPr>
          <p:cNvPr id="4" name="Title 3"/>
          <p:cNvSpPr>
            <a:spLocks noGrp="1"/>
          </p:cNvSpPr>
          <p:nvPr>
            <p:ph type="title"/>
          </p:nvPr>
        </p:nvSpPr>
        <p:spPr/>
        <p:txBody>
          <a:bodyPr>
            <a:normAutofit fontScale="90000"/>
          </a:bodyPr>
          <a:lstStyle/>
          <a:p>
            <a:r>
              <a:rPr lang="en-US" dirty="0" smtClean="0"/>
              <a:t>Structure and function: How is energy from one group used within the ecosystem?</a:t>
            </a:r>
            <a:endParaRPr lang="en-US" dirty="0"/>
          </a:p>
        </p:txBody>
      </p:sp>
    </p:spTree>
    <p:extLst>
      <p:ext uri="{BB962C8B-B14F-4D97-AF65-F5344CB8AC3E}">
        <p14:creationId xmlns:p14="http://schemas.microsoft.com/office/powerpoint/2010/main" val="3984551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4.48.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3087"/>
            <a:ext cx="9144000" cy="5175189"/>
          </a:xfrm>
          <a:prstGeom prst="rect">
            <a:avLst/>
          </a:prstGeom>
        </p:spPr>
      </p:pic>
      <p:sp>
        <p:nvSpPr>
          <p:cNvPr id="3" name="Title 2"/>
          <p:cNvSpPr>
            <a:spLocks noGrp="1"/>
          </p:cNvSpPr>
          <p:nvPr>
            <p:ph type="title"/>
          </p:nvPr>
        </p:nvSpPr>
        <p:spPr/>
        <p:txBody>
          <a:bodyPr/>
          <a:lstStyle/>
          <a:p>
            <a:r>
              <a:rPr lang="en-US" dirty="0" smtClean="0"/>
              <a:t>Structure and function: role of forage fish</a:t>
            </a:r>
            <a:endParaRPr lang="en-US" dirty="0"/>
          </a:p>
        </p:txBody>
      </p:sp>
      <p:sp>
        <p:nvSpPr>
          <p:cNvPr id="4" name="Content Placeholder 3"/>
          <p:cNvSpPr>
            <a:spLocks noGrp="1"/>
          </p:cNvSpPr>
          <p:nvPr>
            <p:ph idx="1"/>
          </p:nvPr>
        </p:nvSpPr>
        <p:spPr/>
        <p:txBody>
          <a:bodyPr>
            <a:normAutofit/>
          </a:bodyPr>
          <a:lstStyle/>
          <a:p>
            <a:pPr marL="0" indent="0">
              <a:buNone/>
            </a:pPr>
            <a:r>
              <a:rPr lang="en-US" sz="2800" dirty="0" smtClean="0"/>
              <a:t>72 </a:t>
            </a:r>
            <a:r>
              <a:rPr lang="en-US" sz="2800" dirty="0" err="1" smtClean="0"/>
              <a:t>Ecopath</a:t>
            </a:r>
            <a:r>
              <a:rPr lang="en-US" sz="2800" dirty="0" smtClean="0"/>
              <a:t> with </a:t>
            </a:r>
            <a:r>
              <a:rPr lang="en-US" sz="2800" dirty="0" err="1" smtClean="0"/>
              <a:t>Ecosim</a:t>
            </a:r>
            <a:r>
              <a:rPr lang="en-US" sz="2800" dirty="0" smtClean="0"/>
              <a:t> models, characterize dependency of predators on forage fish</a:t>
            </a:r>
            <a:endParaRPr lang="en-US" sz="2800" dirty="0"/>
          </a:p>
        </p:txBody>
      </p:sp>
    </p:spTree>
    <p:extLst>
      <p:ext uri="{BB962C8B-B14F-4D97-AF65-F5344CB8AC3E}">
        <p14:creationId xmlns:p14="http://schemas.microsoft.com/office/powerpoint/2010/main" val="2082941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4.49.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0"/>
            <a:ext cx="4715548" cy="6858000"/>
          </a:xfrm>
          <a:prstGeom prst="rect">
            <a:avLst/>
          </a:prstGeom>
        </p:spPr>
      </p:pic>
    </p:spTree>
    <p:extLst>
      <p:ext uri="{BB962C8B-B14F-4D97-AF65-F5344CB8AC3E}">
        <p14:creationId xmlns:p14="http://schemas.microsoft.com/office/powerpoint/2010/main" val="147741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03-26 at 7.4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789" y="119397"/>
            <a:ext cx="7051322" cy="6738603"/>
          </a:xfrm>
          <a:prstGeom prst="rect">
            <a:avLst/>
          </a:prstGeom>
        </p:spPr>
      </p:pic>
      <p:sp>
        <p:nvSpPr>
          <p:cNvPr id="3" name="TextBox 2"/>
          <p:cNvSpPr txBox="1"/>
          <p:nvPr/>
        </p:nvSpPr>
        <p:spPr>
          <a:xfrm>
            <a:off x="4783664" y="6534834"/>
            <a:ext cx="6688666" cy="646331"/>
          </a:xfrm>
          <a:prstGeom prst="rect">
            <a:avLst/>
          </a:prstGeom>
          <a:noFill/>
        </p:spPr>
        <p:txBody>
          <a:bodyPr wrap="square" rtlCol="0">
            <a:spAutoFit/>
          </a:bodyPr>
          <a:lstStyle/>
          <a:p>
            <a:r>
              <a:rPr lang="en-US" dirty="0"/>
              <a:t>Can. J. Fish. </a:t>
            </a:r>
            <a:r>
              <a:rPr lang="en-US" dirty="0" err="1"/>
              <a:t>Aquat</a:t>
            </a:r>
            <a:r>
              <a:rPr lang="en-US" dirty="0"/>
              <a:t>. Sci</a:t>
            </a:r>
            <a:r>
              <a:rPr lang="en-US" dirty="0" smtClean="0"/>
              <a:t>. 65: </a:t>
            </a:r>
            <a:r>
              <a:rPr lang="en-US" dirty="0"/>
              <a:t>1965–1982 (2008) </a:t>
            </a:r>
          </a:p>
          <a:p>
            <a:endParaRPr lang="en-US" dirty="0"/>
          </a:p>
        </p:txBody>
      </p:sp>
      <p:sp>
        <p:nvSpPr>
          <p:cNvPr id="5" name="Content Placeholder 4"/>
          <p:cNvSpPr>
            <a:spLocks noGrp="1"/>
          </p:cNvSpPr>
          <p:nvPr>
            <p:ph idx="1"/>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2107162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uncertainty in ecosystem models</a:t>
            </a:r>
            <a:endParaRPr lang="en-US" dirty="0"/>
          </a:p>
        </p:txBody>
      </p:sp>
      <p:sp>
        <p:nvSpPr>
          <p:cNvPr id="3" name="Content Placeholder 2"/>
          <p:cNvSpPr>
            <a:spLocks noGrp="1"/>
          </p:cNvSpPr>
          <p:nvPr>
            <p:ph idx="1"/>
          </p:nvPr>
        </p:nvSpPr>
        <p:spPr/>
        <p:txBody>
          <a:bodyPr>
            <a:normAutofit/>
          </a:bodyPr>
          <a:lstStyle/>
          <a:p>
            <a:r>
              <a:rPr lang="en-US" dirty="0" smtClean="0"/>
              <a:t>Problems with classical treatment of parameter uncertainty</a:t>
            </a:r>
          </a:p>
          <a:p>
            <a:pPr lvl="1"/>
            <a:r>
              <a:rPr lang="en-US" dirty="0" smtClean="0"/>
              <a:t>Ecosystem models typically have many more parameters than single-species models</a:t>
            </a:r>
          </a:p>
          <a:p>
            <a:pPr lvl="2"/>
            <a:r>
              <a:rPr lang="en-US" dirty="0" smtClean="0"/>
              <a:t>High-dimensional parameter space</a:t>
            </a:r>
          </a:p>
          <a:p>
            <a:pPr lvl="1"/>
            <a:r>
              <a:rPr lang="en-US" dirty="0" smtClean="0"/>
              <a:t>Can be computationally </a:t>
            </a:r>
            <a:r>
              <a:rPr lang="en-US" dirty="0" smtClean="0"/>
              <a:t>expensive to run</a:t>
            </a:r>
            <a:endParaRPr lang="en-US" dirty="0" smtClean="0"/>
          </a:p>
        </p:txBody>
      </p:sp>
    </p:spTree>
    <p:extLst>
      <p:ext uri="{BB962C8B-B14F-4D97-AF65-F5344CB8AC3E}">
        <p14:creationId xmlns:p14="http://schemas.microsoft.com/office/powerpoint/2010/main" val="2429939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3-26 at 7.47.06 PM.png"/>
          <p:cNvPicPr>
            <a:picLocks noChangeAspect="1"/>
          </p:cNvPicPr>
          <p:nvPr/>
        </p:nvPicPr>
        <p:blipFill rotWithShape="1">
          <a:blip r:embed="rId2">
            <a:extLst>
              <a:ext uri="{28A0092B-C50C-407E-A947-70E740481C1C}">
                <a14:useLocalDpi xmlns:a14="http://schemas.microsoft.com/office/drawing/2010/main" val="0"/>
              </a:ext>
            </a:extLst>
          </a:blip>
          <a:srcRect t="13371" b="-1"/>
          <a:stretch/>
        </p:blipFill>
        <p:spPr>
          <a:xfrm>
            <a:off x="1838676" y="1760050"/>
            <a:ext cx="5738990" cy="4160520"/>
          </a:xfrm>
          <a:prstGeom prst="rect">
            <a:avLst/>
          </a:prstGeom>
        </p:spPr>
      </p:pic>
      <p:pic>
        <p:nvPicPr>
          <p:cNvPr id="2" name="Picture 1" descr="Screen Shot 2015-03-26 at 7.44.01 PM.png"/>
          <p:cNvPicPr>
            <a:picLocks noChangeAspect="1"/>
          </p:cNvPicPr>
          <p:nvPr/>
        </p:nvPicPr>
        <p:blipFill rotWithShape="1">
          <a:blip r:embed="rId3">
            <a:extLst>
              <a:ext uri="{28A0092B-C50C-407E-A947-70E740481C1C}">
                <a14:useLocalDpi xmlns:a14="http://schemas.microsoft.com/office/drawing/2010/main" val="0"/>
              </a:ext>
            </a:extLst>
          </a:blip>
          <a:srcRect t="65327" b="-324"/>
          <a:stretch/>
        </p:blipFill>
        <p:spPr>
          <a:xfrm>
            <a:off x="0" y="6089904"/>
            <a:ext cx="4811889" cy="393192"/>
          </a:xfrm>
          <a:prstGeom prst="rect">
            <a:avLst/>
          </a:prstGeom>
        </p:spPr>
      </p:pic>
      <p:sp>
        <p:nvSpPr>
          <p:cNvPr id="3" name="TextBox 2"/>
          <p:cNvSpPr txBox="1"/>
          <p:nvPr/>
        </p:nvSpPr>
        <p:spPr>
          <a:xfrm>
            <a:off x="508000" y="6434667"/>
            <a:ext cx="4882444" cy="369332"/>
          </a:xfrm>
          <a:prstGeom prst="rect">
            <a:avLst/>
          </a:prstGeom>
          <a:noFill/>
        </p:spPr>
        <p:txBody>
          <a:bodyPr wrap="square" rtlCol="0">
            <a:spAutoFit/>
          </a:bodyPr>
          <a:lstStyle/>
          <a:p>
            <a:r>
              <a:rPr lang="en-US" dirty="0"/>
              <a:t>Can. J. Fish. </a:t>
            </a:r>
            <a:r>
              <a:rPr lang="en-US" dirty="0" err="1"/>
              <a:t>Aquat</a:t>
            </a:r>
            <a:r>
              <a:rPr lang="en-US" dirty="0"/>
              <a:t>. Sci</a:t>
            </a:r>
            <a:r>
              <a:rPr lang="en-US" dirty="0" smtClean="0"/>
              <a:t>. 69: 2077–2094 </a:t>
            </a:r>
            <a:r>
              <a:rPr lang="en-US" dirty="0"/>
              <a:t>(</a:t>
            </a:r>
            <a:r>
              <a:rPr lang="en-US" dirty="0" smtClean="0"/>
              <a:t>2012)</a:t>
            </a:r>
            <a:endParaRPr lang="en-US" dirty="0"/>
          </a:p>
        </p:txBody>
      </p:sp>
      <p:sp>
        <p:nvSpPr>
          <p:cNvPr id="6" name="Title 5"/>
          <p:cNvSpPr>
            <a:spLocks noGrp="1"/>
          </p:cNvSpPr>
          <p:nvPr>
            <p:ph type="title"/>
          </p:nvPr>
        </p:nvSpPr>
        <p:spPr>
          <a:xfrm>
            <a:off x="457200" y="494365"/>
            <a:ext cx="8229600" cy="688359"/>
          </a:xfrm>
        </p:spPr>
        <p:txBody>
          <a:bodyPr>
            <a:normAutofit fontScale="90000"/>
          </a:bodyPr>
          <a:lstStyle/>
          <a:p>
            <a:r>
              <a:rPr lang="en-US" dirty="0" smtClean="0"/>
              <a:t>Addressing parameter uncertainty</a:t>
            </a:r>
            <a:br>
              <a:rPr lang="en-US" dirty="0" smtClean="0"/>
            </a:br>
            <a:r>
              <a:rPr lang="en-US" sz="2900" dirty="0" smtClean="0">
                <a:solidFill>
                  <a:schemeClr val="tx2"/>
                </a:solidFill>
              </a:rPr>
              <a:t>Monte Carlo simulations of possible ecosystems</a:t>
            </a:r>
            <a:br>
              <a:rPr lang="en-US" sz="2900" dirty="0" smtClean="0">
                <a:solidFill>
                  <a:schemeClr val="tx2"/>
                </a:solidFill>
              </a:rPr>
            </a:br>
            <a:r>
              <a:rPr lang="en-US" sz="2900" dirty="0" smtClean="0">
                <a:solidFill>
                  <a:schemeClr val="tx2"/>
                </a:solidFill>
              </a:rPr>
              <a:t>Viable systems showed robustness in ecosystem structure</a:t>
            </a:r>
            <a:endParaRPr lang="en-US" sz="2900" dirty="0">
              <a:solidFill>
                <a:schemeClr val="tx2"/>
              </a:solidFill>
            </a:endParaRPr>
          </a:p>
        </p:txBody>
      </p:sp>
    </p:spTree>
    <p:extLst>
      <p:ext uri="{BB962C8B-B14F-4D97-AF65-F5344CB8AC3E}">
        <p14:creationId xmlns:p14="http://schemas.microsoft.com/office/powerpoint/2010/main" val="166401897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uncertainty in ecosystem models</a:t>
            </a:r>
            <a:endParaRPr lang="en-US" dirty="0"/>
          </a:p>
        </p:txBody>
      </p:sp>
      <p:sp>
        <p:nvSpPr>
          <p:cNvPr id="3" name="Content Placeholder 2"/>
          <p:cNvSpPr>
            <a:spLocks noGrp="1"/>
          </p:cNvSpPr>
          <p:nvPr>
            <p:ph idx="1"/>
          </p:nvPr>
        </p:nvSpPr>
        <p:spPr/>
        <p:txBody>
          <a:bodyPr>
            <a:normAutofit lnSpcReduction="10000"/>
          </a:bodyPr>
          <a:lstStyle/>
          <a:p>
            <a:r>
              <a:rPr lang="en-US" dirty="0" smtClean="0"/>
              <a:t>Problems with classical treatment of parameter uncertainty</a:t>
            </a:r>
          </a:p>
          <a:p>
            <a:pPr lvl="1"/>
            <a:r>
              <a:rPr lang="en-US" dirty="0" smtClean="0"/>
              <a:t>Ecosystem models typically have many more parameters than single-species models</a:t>
            </a:r>
          </a:p>
          <a:p>
            <a:pPr lvl="2"/>
            <a:r>
              <a:rPr lang="en-US" dirty="0" smtClean="0"/>
              <a:t>High-dimensional parameter space</a:t>
            </a:r>
          </a:p>
          <a:p>
            <a:pPr lvl="1"/>
            <a:r>
              <a:rPr lang="en-US" dirty="0" smtClean="0"/>
              <a:t>Can be computationally expensive</a:t>
            </a:r>
          </a:p>
          <a:p>
            <a:r>
              <a:rPr lang="en-US" dirty="0" smtClean="0"/>
              <a:t>Structural uncertainty</a:t>
            </a:r>
          </a:p>
          <a:p>
            <a:pPr lvl="1"/>
            <a:r>
              <a:rPr lang="en-US" dirty="0" smtClean="0"/>
              <a:t>How to link system components</a:t>
            </a:r>
          </a:p>
          <a:p>
            <a:pPr lvl="1"/>
            <a:r>
              <a:rPr lang="en-US" dirty="0" smtClean="0"/>
              <a:t>What functional forms to choose for relationships</a:t>
            </a:r>
          </a:p>
          <a:p>
            <a:pPr lvl="1"/>
            <a:r>
              <a:rPr lang="en-US" dirty="0" smtClean="0"/>
              <a:t>Which system components to choose?</a:t>
            </a:r>
          </a:p>
          <a:p>
            <a:pPr lvl="1"/>
            <a:r>
              <a:rPr lang="en-US" dirty="0" smtClean="0"/>
              <a:t>Now mostly being addressed through </a:t>
            </a:r>
            <a:r>
              <a:rPr lang="en-US" dirty="0" err="1" smtClean="0"/>
              <a:t>multimodel</a:t>
            </a:r>
            <a:r>
              <a:rPr lang="en-US" dirty="0" smtClean="0"/>
              <a:t> </a:t>
            </a:r>
            <a:r>
              <a:rPr lang="en-US" dirty="0" smtClean="0"/>
              <a:t>inference / ensemble modeling</a:t>
            </a:r>
            <a:endParaRPr lang="en-US" dirty="0" smtClean="0"/>
          </a:p>
        </p:txBody>
      </p:sp>
    </p:spTree>
    <p:extLst>
      <p:ext uri="{BB962C8B-B14F-4D97-AF65-F5344CB8AC3E}">
        <p14:creationId xmlns:p14="http://schemas.microsoft.com/office/powerpoint/2010/main" val="3318384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89849173"/>
              </p:ext>
            </p:extLst>
          </p:nvPr>
        </p:nvGraphicFramePr>
        <p:xfrm>
          <a:off x="470029" y="872921"/>
          <a:ext cx="8229600" cy="5933440"/>
        </p:xfrm>
        <a:graphic>
          <a:graphicData uri="http://schemas.openxmlformats.org/drawingml/2006/table">
            <a:tbl>
              <a:tblPr firstRow="1" bandRow="1">
                <a:tableStyleId>{5C22544A-7EE6-4342-B048-85BDC9FD1C3A}</a:tableStyleId>
              </a:tblPr>
              <a:tblGrid>
                <a:gridCol w="1018156"/>
                <a:gridCol w="1347064"/>
                <a:gridCol w="5864380"/>
              </a:tblGrid>
              <a:tr h="370840">
                <a:tc>
                  <a:txBody>
                    <a:bodyPr/>
                    <a:lstStyle/>
                    <a:p>
                      <a:r>
                        <a:rPr lang="en-US" dirty="0" smtClean="0"/>
                        <a:t>Week</a:t>
                      </a:r>
                      <a:endParaRPr lang="en-US" dirty="0"/>
                    </a:p>
                  </a:txBody>
                  <a:tcPr/>
                </a:tc>
                <a:tc>
                  <a:txBody>
                    <a:bodyPr/>
                    <a:lstStyle/>
                    <a:p>
                      <a:r>
                        <a:rPr lang="en-US" dirty="0" smtClean="0"/>
                        <a:t>Theme</a:t>
                      </a:r>
                      <a:endParaRPr lang="en-US" dirty="0"/>
                    </a:p>
                  </a:txBody>
                  <a:tcPr/>
                </a:tc>
                <a:tc>
                  <a:txBody>
                    <a:bodyPr/>
                    <a:lstStyle/>
                    <a:p>
                      <a:r>
                        <a:rPr lang="en-US" dirty="0" smtClean="0"/>
                        <a:t>Topic</a:t>
                      </a:r>
                      <a:endParaRPr lang="en-US" dirty="0"/>
                    </a:p>
                  </a:txBody>
                  <a:tcPr/>
                </a:tc>
              </a:tr>
              <a:tr h="370840">
                <a:tc>
                  <a:txBody>
                    <a:bodyPr/>
                    <a:lstStyle/>
                    <a:p>
                      <a:r>
                        <a:rPr lang="en-US" dirty="0" smtClean="0">
                          <a:solidFill>
                            <a:schemeClr val="tx1"/>
                          </a:solidFill>
                        </a:rPr>
                        <a:t>1/30</a:t>
                      </a:r>
                      <a:endParaRPr lang="en-US" dirty="0">
                        <a:solidFill>
                          <a:schemeClr val="tx1"/>
                        </a:solidFill>
                      </a:endParaRPr>
                    </a:p>
                  </a:txBody>
                  <a:tcPr/>
                </a:tc>
                <a:tc>
                  <a:txBody>
                    <a:bodyPr/>
                    <a:lstStyle/>
                    <a:p>
                      <a:r>
                        <a:rPr lang="en-US" dirty="0" smtClean="0">
                          <a:solidFill>
                            <a:schemeClr val="tx1"/>
                          </a:solidFill>
                        </a:rPr>
                        <a:t>Context</a:t>
                      </a:r>
                      <a:endParaRPr lang="en-US" dirty="0">
                        <a:solidFill>
                          <a:schemeClr val="tx1"/>
                        </a:solidFill>
                      </a:endParaRPr>
                    </a:p>
                  </a:txBody>
                  <a:tcPr/>
                </a:tc>
                <a:tc>
                  <a:txBody>
                    <a:bodyPr/>
                    <a:lstStyle/>
                    <a:p>
                      <a:r>
                        <a:rPr lang="en-US" dirty="0" smtClean="0">
                          <a:solidFill>
                            <a:schemeClr val="tx1"/>
                          </a:solidFill>
                        </a:rPr>
                        <a:t>Introduction, What is EBFM?</a:t>
                      </a:r>
                      <a:endParaRPr lang="en-US" dirty="0">
                        <a:solidFill>
                          <a:schemeClr val="tx1"/>
                        </a:solidFill>
                      </a:endParaRPr>
                    </a:p>
                  </a:txBody>
                  <a:tcPr/>
                </a:tc>
              </a:tr>
              <a:tr h="370840">
                <a:tc>
                  <a:txBody>
                    <a:bodyPr/>
                    <a:lstStyle/>
                    <a:p>
                      <a:r>
                        <a:rPr lang="en-US" dirty="0" smtClean="0">
                          <a:solidFill>
                            <a:schemeClr val="tx1"/>
                          </a:solidFill>
                        </a:rPr>
                        <a:t>2/6</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Challenges facing fisheries,</a:t>
                      </a:r>
                      <a:r>
                        <a:rPr lang="en-US" baseline="0" dirty="0" smtClean="0">
                          <a:solidFill>
                            <a:schemeClr val="tx1"/>
                          </a:solidFill>
                        </a:rPr>
                        <a:t> what can EBFM offer?</a:t>
                      </a:r>
                      <a:endParaRPr lang="en-US" dirty="0">
                        <a:solidFill>
                          <a:schemeClr val="tx1"/>
                        </a:solidFill>
                      </a:endParaRPr>
                    </a:p>
                  </a:txBody>
                  <a:tcPr/>
                </a:tc>
              </a:tr>
              <a:tr h="370840">
                <a:tc>
                  <a:txBody>
                    <a:bodyPr/>
                    <a:lstStyle/>
                    <a:p>
                      <a:r>
                        <a:rPr lang="en-US" dirty="0" smtClean="0"/>
                        <a:t>2/13</a:t>
                      </a:r>
                      <a:endParaRPr lang="en-US" dirty="0"/>
                    </a:p>
                  </a:txBody>
                  <a:tcPr/>
                </a:tc>
                <a:tc>
                  <a:txBody>
                    <a:bodyPr/>
                    <a:lstStyle/>
                    <a:p>
                      <a:endParaRPr lang="en-US" dirty="0"/>
                    </a:p>
                  </a:txBody>
                  <a:tcPr/>
                </a:tc>
                <a:tc>
                  <a:txBody>
                    <a:bodyPr/>
                    <a:lstStyle/>
                    <a:p>
                      <a:r>
                        <a:rPr lang="en-US" dirty="0" smtClean="0"/>
                        <a:t>Guest lecture:</a:t>
                      </a:r>
                      <a:r>
                        <a:rPr lang="en-US" baseline="0" dirty="0" smtClean="0"/>
                        <a:t> case studies of EBFM</a:t>
                      </a:r>
                      <a:endParaRPr lang="en-US" dirty="0"/>
                    </a:p>
                  </a:txBody>
                  <a:tcPr/>
                </a:tc>
              </a:tr>
              <a:tr h="370840">
                <a:tc>
                  <a:txBody>
                    <a:bodyPr/>
                    <a:lstStyle/>
                    <a:p>
                      <a:r>
                        <a:rPr lang="en-US" dirty="0" smtClean="0">
                          <a:solidFill>
                            <a:schemeClr val="tx1"/>
                          </a:solidFill>
                        </a:rPr>
                        <a:t>2/20</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Types of advice, decision theories,</a:t>
                      </a:r>
                      <a:r>
                        <a:rPr lang="en-US" baseline="0" dirty="0" smtClean="0">
                          <a:solidFill>
                            <a:schemeClr val="tx1"/>
                          </a:solidFill>
                        </a:rPr>
                        <a:t> </a:t>
                      </a:r>
                      <a:r>
                        <a:rPr lang="en-US" dirty="0" smtClean="0">
                          <a:solidFill>
                            <a:schemeClr val="tx1"/>
                          </a:solidFill>
                        </a:rPr>
                        <a:t>goal-setting</a:t>
                      </a:r>
                      <a:endParaRPr lang="en-US" dirty="0">
                        <a:solidFill>
                          <a:schemeClr val="tx1"/>
                        </a:solidFill>
                      </a:endParaRPr>
                    </a:p>
                  </a:txBody>
                  <a:tcPr/>
                </a:tc>
              </a:tr>
              <a:tr h="370840">
                <a:tc>
                  <a:txBody>
                    <a:bodyPr/>
                    <a:lstStyle/>
                    <a:p>
                      <a:r>
                        <a:rPr lang="en-US" dirty="0" smtClean="0">
                          <a:solidFill>
                            <a:schemeClr val="tx1"/>
                          </a:solidFill>
                        </a:rPr>
                        <a:t>2/27</a:t>
                      </a:r>
                      <a:endParaRPr lang="en-US"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Operational</a:t>
                      </a:r>
                    </a:p>
                  </a:txBody>
                  <a:tcPr/>
                </a:tc>
                <a:tc>
                  <a:txBody>
                    <a:bodyPr/>
                    <a:lstStyle/>
                    <a:p>
                      <a:r>
                        <a:rPr lang="en-US" dirty="0" err="1" smtClean="0">
                          <a:solidFill>
                            <a:schemeClr val="tx1"/>
                          </a:solidFill>
                        </a:rPr>
                        <a:t>Bycatch</a:t>
                      </a:r>
                      <a:r>
                        <a:rPr lang="en-US" dirty="0" smtClean="0">
                          <a:solidFill>
                            <a:schemeClr val="tx1"/>
                          </a:solidFill>
                        </a:rPr>
                        <a:t>, habitat, and spatial management</a:t>
                      </a:r>
                      <a:endParaRPr lang="en-US" dirty="0">
                        <a:solidFill>
                          <a:schemeClr val="tx1"/>
                        </a:solidFill>
                      </a:endParaRPr>
                    </a:p>
                  </a:txBody>
                  <a:tcPr/>
                </a:tc>
              </a:tr>
              <a:tr h="370840">
                <a:tc>
                  <a:txBody>
                    <a:bodyPr/>
                    <a:lstStyle/>
                    <a:p>
                      <a:r>
                        <a:rPr lang="en-US" dirty="0" smtClean="0">
                          <a:solidFill>
                            <a:schemeClr val="tx1"/>
                          </a:solidFill>
                        </a:rPr>
                        <a:t>3/6</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Ecosystem indicators</a:t>
                      </a:r>
                      <a:endParaRPr lang="en-US" dirty="0">
                        <a:solidFill>
                          <a:schemeClr val="tx1"/>
                        </a:solidFill>
                      </a:endParaRPr>
                    </a:p>
                  </a:txBody>
                  <a:tcPr/>
                </a:tc>
              </a:tr>
              <a:tr h="370840">
                <a:tc>
                  <a:txBody>
                    <a:bodyPr/>
                    <a:lstStyle/>
                    <a:p>
                      <a:r>
                        <a:rPr lang="en-US" sz="1800" dirty="0" smtClean="0">
                          <a:solidFill>
                            <a:schemeClr val="tx1"/>
                          </a:solidFill>
                        </a:rPr>
                        <a:t>3/13</a:t>
                      </a:r>
                      <a:endParaRPr lang="en-US" sz="1800" dirty="0">
                        <a:solidFill>
                          <a:schemeClr val="tx1"/>
                        </a:solidFill>
                      </a:endParaRPr>
                    </a:p>
                  </a:txBody>
                  <a:tcPr/>
                </a:tc>
                <a:tc>
                  <a:txBody>
                    <a:bodyPr/>
                    <a:lstStyle/>
                    <a:p>
                      <a:endParaRPr lang="en-US" sz="1800" dirty="0">
                        <a:solidFill>
                          <a:schemeClr val="tx1"/>
                        </a:solidFill>
                      </a:endParaRPr>
                    </a:p>
                  </a:txBody>
                  <a:tcPr/>
                </a:tc>
                <a:tc>
                  <a:txBody>
                    <a:bodyPr/>
                    <a:lstStyle/>
                    <a:p>
                      <a:r>
                        <a:rPr lang="en-US" sz="1800" dirty="0" smtClean="0">
                          <a:solidFill>
                            <a:schemeClr val="tx1"/>
                          </a:solidFill>
                        </a:rPr>
                        <a:t>Extended single-species and multispecies</a:t>
                      </a:r>
                      <a:r>
                        <a:rPr lang="en-US" sz="1800" baseline="0" dirty="0" smtClean="0">
                          <a:solidFill>
                            <a:schemeClr val="tx1"/>
                          </a:solidFill>
                        </a:rPr>
                        <a:t> models</a:t>
                      </a:r>
                      <a:endParaRPr lang="en-US" sz="1800" dirty="0">
                        <a:solidFill>
                          <a:schemeClr val="tx1"/>
                        </a:solidFill>
                      </a:endParaRPr>
                    </a:p>
                  </a:txBody>
                  <a:tcPr/>
                </a:tc>
              </a:tr>
              <a:tr h="370840">
                <a:tc>
                  <a:txBody>
                    <a:bodyPr/>
                    <a:lstStyle/>
                    <a:p>
                      <a:r>
                        <a:rPr lang="en-US" dirty="0" smtClean="0"/>
                        <a:t>3/20</a:t>
                      </a:r>
                      <a:endParaRPr lang="en-US" dirty="0"/>
                    </a:p>
                  </a:txBody>
                  <a:tcPr/>
                </a:tc>
                <a:tc>
                  <a:txBody>
                    <a:bodyPr/>
                    <a:lstStyle/>
                    <a:p>
                      <a:endParaRPr lang="en-US" dirty="0"/>
                    </a:p>
                  </a:txBody>
                  <a:tcPr/>
                </a:tc>
                <a:tc>
                  <a:txBody>
                    <a:bodyPr/>
                    <a:lstStyle/>
                    <a:p>
                      <a:r>
                        <a:rPr lang="en-US" dirty="0" smtClean="0"/>
                        <a:t>SPRING</a:t>
                      </a:r>
                      <a:r>
                        <a:rPr lang="en-US" baseline="0" dirty="0" smtClean="0"/>
                        <a:t> BREAK</a:t>
                      </a:r>
                      <a:endParaRPr lang="en-US" dirty="0"/>
                    </a:p>
                  </a:txBody>
                  <a:tcPr/>
                </a:tc>
              </a:tr>
              <a:tr h="370840">
                <a:tc>
                  <a:txBody>
                    <a:bodyPr/>
                    <a:lstStyle/>
                    <a:p>
                      <a:r>
                        <a:rPr lang="en-US" dirty="0" smtClean="0">
                          <a:solidFill>
                            <a:schemeClr val="accent2"/>
                          </a:solidFill>
                        </a:rPr>
                        <a:t>3/27</a:t>
                      </a:r>
                      <a:endParaRPr lang="en-US" dirty="0">
                        <a:solidFill>
                          <a:schemeClr val="accent2"/>
                        </a:solidFill>
                      </a:endParaRPr>
                    </a:p>
                  </a:txBody>
                  <a:tcPr/>
                </a:tc>
                <a:tc>
                  <a:txBody>
                    <a:bodyPr/>
                    <a:lstStyle/>
                    <a:p>
                      <a:endParaRPr lang="en-US" dirty="0">
                        <a:solidFill>
                          <a:schemeClr val="accent2"/>
                        </a:solidFill>
                      </a:endParaRPr>
                    </a:p>
                  </a:txBody>
                  <a:tcPr/>
                </a:tc>
                <a:tc>
                  <a:txBody>
                    <a:bodyPr/>
                    <a:lstStyle/>
                    <a:p>
                      <a:r>
                        <a:rPr lang="en-US" dirty="0" smtClean="0">
                          <a:solidFill>
                            <a:schemeClr val="accent2"/>
                          </a:solidFill>
                        </a:rPr>
                        <a:t>Aggregate and system</a:t>
                      </a:r>
                      <a:r>
                        <a:rPr lang="en-US" baseline="0" dirty="0" smtClean="0">
                          <a:solidFill>
                            <a:schemeClr val="accent2"/>
                          </a:solidFill>
                        </a:rPr>
                        <a:t> models</a:t>
                      </a:r>
                      <a:endParaRPr lang="en-US" dirty="0">
                        <a:solidFill>
                          <a:schemeClr val="accent2"/>
                        </a:solidFill>
                      </a:endParaRPr>
                    </a:p>
                  </a:txBody>
                  <a:tcPr/>
                </a:tc>
              </a:tr>
              <a:tr h="370840">
                <a:tc>
                  <a:txBody>
                    <a:bodyPr/>
                    <a:lstStyle/>
                    <a:p>
                      <a:r>
                        <a:rPr lang="en-US" dirty="0" smtClean="0"/>
                        <a:t>4/3</a:t>
                      </a:r>
                      <a:endParaRPr lang="en-US" dirty="0"/>
                    </a:p>
                  </a:txBody>
                  <a:tcPr/>
                </a:tc>
                <a:tc>
                  <a:txBody>
                    <a:bodyPr/>
                    <a:lstStyle/>
                    <a:p>
                      <a:endParaRPr lang="en-US"/>
                    </a:p>
                  </a:txBody>
                  <a:tcPr/>
                </a:tc>
                <a:tc>
                  <a:txBody>
                    <a:bodyPr/>
                    <a:lstStyle/>
                    <a:p>
                      <a:r>
                        <a:rPr lang="en-US" dirty="0" smtClean="0"/>
                        <a:t>Ecological risk</a:t>
                      </a:r>
                      <a:r>
                        <a:rPr lang="en-US" baseline="0" dirty="0" smtClean="0"/>
                        <a:t> assessment</a:t>
                      </a:r>
                      <a:endParaRPr lang="en-US" dirty="0"/>
                    </a:p>
                  </a:txBody>
                  <a:tcPr/>
                </a:tc>
              </a:tr>
              <a:tr h="370840">
                <a:tc>
                  <a:txBody>
                    <a:bodyPr/>
                    <a:lstStyle/>
                    <a:p>
                      <a:r>
                        <a:rPr lang="en-US" dirty="0" smtClean="0"/>
                        <a:t>4/10</a:t>
                      </a:r>
                      <a:endParaRPr lang="en-US" dirty="0"/>
                    </a:p>
                  </a:txBody>
                  <a:tcPr/>
                </a:tc>
                <a:tc>
                  <a:txBody>
                    <a:bodyPr/>
                    <a:lstStyle/>
                    <a:p>
                      <a:r>
                        <a:rPr lang="en-US" dirty="0" smtClean="0"/>
                        <a:t>Institutional</a:t>
                      </a:r>
                      <a:endParaRPr lang="en-US" dirty="0"/>
                    </a:p>
                  </a:txBody>
                  <a:tcPr/>
                </a:tc>
                <a:tc>
                  <a:txBody>
                    <a:bodyPr/>
                    <a:lstStyle/>
                    <a:p>
                      <a:r>
                        <a:rPr lang="en-US" dirty="0" smtClean="0"/>
                        <a:t>Societal</a:t>
                      </a:r>
                      <a:r>
                        <a:rPr lang="en-US" baseline="0" dirty="0" smtClean="0"/>
                        <a:t> and economic considerations</a:t>
                      </a:r>
                      <a:endParaRPr lang="en-US" dirty="0"/>
                    </a:p>
                  </a:txBody>
                  <a:tcPr/>
                </a:tc>
              </a:tr>
              <a:tr h="370840">
                <a:tc>
                  <a:txBody>
                    <a:bodyPr/>
                    <a:lstStyle/>
                    <a:p>
                      <a:r>
                        <a:rPr lang="en-US" dirty="0" smtClean="0"/>
                        <a:t>4/17</a:t>
                      </a:r>
                      <a:endParaRPr lang="en-US" dirty="0"/>
                    </a:p>
                  </a:txBody>
                  <a:tcPr/>
                </a:tc>
                <a:tc>
                  <a:txBody>
                    <a:bodyPr/>
                    <a:lstStyle/>
                    <a:p>
                      <a:endParaRPr lang="en-US"/>
                    </a:p>
                  </a:txBody>
                  <a:tcPr/>
                </a:tc>
                <a:tc>
                  <a:txBody>
                    <a:bodyPr/>
                    <a:lstStyle/>
                    <a:p>
                      <a:r>
                        <a:rPr lang="en-US" dirty="0" smtClean="0"/>
                        <a:t>Governance</a:t>
                      </a:r>
                      <a:r>
                        <a:rPr lang="en-US" baseline="0" dirty="0" smtClean="0"/>
                        <a:t> and management institutions</a:t>
                      </a:r>
                      <a:endParaRPr lang="en-US" dirty="0"/>
                    </a:p>
                  </a:txBody>
                  <a:tcPr/>
                </a:tc>
              </a:tr>
              <a:tr h="370840">
                <a:tc>
                  <a:txBody>
                    <a:bodyPr/>
                    <a:lstStyle/>
                    <a:p>
                      <a:r>
                        <a:rPr lang="en-US" dirty="0" smtClean="0"/>
                        <a:t>4/24</a:t>
                      </a:r>
                      <a:endParaRPr lang="en-US" dirty="0"/>
                    </a:p>
                  </a:txBody>
                  <a:tcPr/>
                </a:tc>
                <a:tc>
                  <a:txBody>
                    <a:bodyPr/>
                    <a:lstStyle/>
                    <a:p>
                      <a:r>
                        <a:rPr lang="en-US" dirty="0" smtClean="0"/>
                        <a:t>Holistic</a:t>
                      </a:r>
                      <a:endParaRPr lang="en-US" dirty="0"/>
                    </a:p>
                  </a:txBody>
                  <a:tcPr/>
                </a:tc>
                <a:tc>
                  <a:txBody>
                    <a:bodyPr/>
                    <a:lstStyle/>
                    <a:p>
                      <a:r>
                        <a:rPr lang="en-US" dirty="0" smtClean="0"/>
                        <a:t>Evaluating tradeoffs</a:t>
                      </a:r>
                      <a:endParaRPr lang="en-US" dirty="0"/>
                    </a:p>
                  </a:txBody>
                  <a:tcPr/>
                </a:tc>
              </a:tr>
              <a:tr h="370840">
                <a:tc>
                  <a:txBody>
                    <a:bodyPr/>
                    <a:lstStyle/>
                    <a:p>
                      <a:r>
                        <a:rPr lang="en-US" dirty="0" smtClean="0"/>
                        <a:t>5/1</a:t>
                      </a:r>
                      <a:endParaRPr lang="en-US" dirty="0"/>
                    </a:p>
                  </a:txBody>
                  <a:tcPr/>
                </a:tc>
                <a:tc>
                  <a:txBody>
                    <a:bodyPr/>
                    <a:lstStyle/>
                    <a:p>
                      <a:endParaRPr lang="en-US" dirty="0"/>
                    </a:p>
                  </a:txBody>
                  <a:tcPr/>
                </a:tc>
                <a:tc>
                  <a:txBody>
                    <a:bodyPr/>
                    <a:lstStyle/>
                    <a:p>
                      <a:r>
                        <a:rPr lang="en-US" dirty="0" smtClean="0"/>
                        <a:t>Moving</a:t>
                      </a:r>
                      <a:r>
                        <a:rPr lang="en-US" baseline="0" dirty="0" smtClean="0"/>
                        <a:t> towards ecosystem based management</a:t>
                      </a:r>
                      <a:endParaRPr lang="en-US" dirty="0"/>
                    </a:p>
                  </a:txBody>
                  <a:tcPr/>
                </a:tc>
              </a:tr>
              <a:tr h="370840">
                <a:tc>
                  <a:txBody>
                    <a:bodyPr/>
                    <a:lstStyle/>
                    <a:p>
                      <a:r>
                        <a:rPr lang="en-US" dirty="0" smtClean="0"/>
                        <a:t>5/8</a:t>
                      </a:r>
                      <a:endParaRPr lang="en-US" dirty="0"/>
                    </a:p>
                  </a:txBody>
                  <a:tcPr/>
                </a:tc>
                <a:tc>
                  <a:txBody>
                    <a:bodyPr/>
                    <a:lstStyle/>
                    <a:p>
                      <a:endParaRPr lang="en-US" dirty="0"/>
                    </a:p>
                  </a:txBody>
                  <a:tcPr/>
                </a:tc>
                <a:tc>
                  <a:txBody>
                    <a:bodyPr/>
                    <a:lstStyle/>
                    <a:p>
                      <a:r>
                        <a:rPr lang="en-US" dirty="0" smtClean="0"/>
                        <a:t>Final</a:t>
                      </a:r>
                      <a:r>
                        <a:rPr lang="en-US" baseline="0" dirty="0" smtClean="0"/>
                        <a:t> exam: Project Presentations</a:t>
                      </a:r>
                      <a:endParaRPr lang="en-US" dirty="0"/>
                    </a:p>
                  </a:txBody>
                  <a:tcPr/>
                </a:tc>
              </a:tr>
            </a:tbl>
          </a:graphicData>
        </a:graphic>
      </p:graphicFrame>
    </p:spTree>
    <p:extLst>
      <p:ext uri="{BB962C8B-B14F-4D97-AF65-F5344CB8AC3E}">
        <p14:creationId xmlns:p14="http://schemas.microsoft.com/office/powerpoint/2010/main" val="111664381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s from Mollmann_etal_2013-2.jpg"/>
          <p:cNvPicPr>
            <a:picLocks noChangeAspect="1"/>
          </p:cNvPicPr>
          <p:nvPr/>
        </p:nvPicPr>
        <p:blipFill>
          <a:blip r:embed="rId2" cstate="print"/>
          <a:srcRect l="10580" t="7282" r="10580" b="13653"/>
          <a:stretch>
            <a:fillRect/>
          </a:stretch>
        </p:blipFill>
        <p:spPr>
          <a:xfrm>
            <a:off x="628838" y="228600"/>
            <a:ext cx="4685948" cy="6069413"/>
          </a:xfrm>
          <a:prstGeom prst="rect">
            <a:avLst/>
          </a:prstGeom>
          <a:ln>
            <a:solidFill>
              <a:schemeClr val="accent1"/>
            </a:solidFill>
          </a:ln>
        </p:spPr>
      </p:pic>
      <p:sp>
        <p:nvSpPr>
          <p:cNvPr id="3" name="TextBox 2"/>
          <p:cNvSpPr txBox="1"/>
          <p:nvPr/>
        </p:nvSpPr>
        <p:spPr>
          <a:xfrm>
            <a:off x="5791200" y="304800"/>
            <a:ext cx="3200400" cy="2308324"/>
          </a:xfrm>
          <a:prstGeom prst="rect">
            <a:avLst/>
          </a:prstGeom>
          <a:noFill/>
        </p:spPr>
        <p:txBody>
          <a:bodyPr wrap="square" rtlCol="0">
            <a:spAutoFit/>
          </a:bodyPr>
          <a:lstStyle/>
          <a:p>
            <a:r>
              <a:rPr lang="en-US" b="1" dirty="0" smtClean="0"/>
              <a:t>Ensemble </a:t>
            </a:r>
            <a:r>
              <a:rPr lang="en-US" b="1" dirty="0" smtClean="0"/>
              <a:t>modeling </a:t>
            </a:r>
            <a:r>
              <a:rPr lang="en-US" b="1" dirty="0" smtClean="0"/>
              <a:t>approach</a:t>
            </a:r>
          </a:p>
          <a:p>
            <a:endParaRPr lang="en-US" dirty="0" smtClean="0"/>
          </a:p>
          <a:p>
            <a:r>
              <a:rPr lang="en-US" dirty="0" smtClean="0"/>
              <a:t>Identifying robust advice</a:t>
            </a:r>
          </a:p>
          <a:p>
            <a:endParaRPr lang="en-US" dirty="0" smtClean="0"/>
          </a:p>
          <a:p>
            <a:r>
              <a:rPr lang="en-US" dirty="0" smtClean="0"/>
              <a:t>Compare management performance of different structural ecological models across environmental scenarios.</a:t>
            </a:r>
          </a:p>
        </p:txBody>
      </p:sp>
      <p:pic>
        <p:nvPicPr>
          <p:cNvPr id="4" name="Picture 3" descr="Pages from Gardmark_etal_2013.jpg"/>
          <p:cNvPicPr>
            <a:picLocks noChangeAspect="1"/>
          </p:cNvPicPr>
          <p:nvPr/>
        </p:nvPicPr>
        <p:blipFill>
          <a:blip r:embed="rId3" cstate="print"/>
          <a:srcRect l="8519" t="4444" r="10000" b="78889"/>
          <a:stretch>
            <a:fillRect/>
          </a:stretch>
        </p:blipFill>
        <p:spPr>
          <a:xfrm>
            <a:off x="5156200" y="5638800"/>
            <a:ext cx="3911600" cy="1066800"/>
          </a:xfrm>
          <a:prstGeom prst="rect">
            <a:avLst/>
          </a:prstGeom>
          <a:ln>
            <a:solidFill>
              <a:schemeClr val="accent1"/>
            </a:solidFill>
          </a:ln>
        </p:spPr>
      </p:pic>
      <p:sp>
        <p:nvSpPr>
          <p:cNvPr id="5" name="TextBox 4"/>
          <p:cNvSpPr txBox="1"/>
          <p:nvPr/>
        </p:nvSpPr>
        <p:spPr>
          <a:xfrm>
            <a:off x="304800" y="6519446"/>
            <a:ext cx="3581400" cy="338554"/>
          </a:xfrm>
          <a:prstGeom prst="rect">
            <a:avLst/>
          </a:prstGeom>
          <a:noFill/>
        </p:spPr>
        <p:txBody>
          <a:bodyPr wrap="square" rtlCol="0">
            <a:spAutoFit/>
          </a:bodyPr>
          <a:lstStyle/>
          <a:p>
            <a:r>
              <a:rPr lang="en-US" sz="1600" i="1" dirty="0" err="1" smtClean="0">
                <a:latin typeface="Tahoma" pitchFamily="34" charset="0"/>
                <a:ea typeface="Tahoma" pitchFamily="34" charset="0"/>
                <a:cs typeface="Tahoma" pitchFamily="34" charset="0"/>
              </a:rPr>
              <a:t>Mollmann</a:t>
            </a:r>
            <a:r>
              <a:rPr lang="en-US" sz="1600" i="1" dirty="0" smtClean="0">
                <a:latin typeface="Tahoma" pitchFamily="34" charset="0"/>
                <a:ea typeface="Tahoma" pitchFamily="34" charset="0"/>
                <a:cs typeface="Tahoma" pitchFamily="34" charset="0"/>
              </a:rPr>
              <a:t> et al. 2013. Figure 2.</a:t>
            </a:r>
            <a:endParaRPr lang="en-US" sz="1600" i="1" dirty="0">
              <a:latin typeface="Tahoma" pitchFamily="34" charset="0"/>
              <a:ea typeface="Tahoma" pitchFamily="34" charset="0"/>
              <a:cs typeface="Tahoma" pitchFamily="34" charset="0"/>
            </a:endParaRPr>
          </a:p>
        </p:txBody>
      </p:sp>
      <p:sp>
        <p:nvSpPr>
          <p:cNvPr id="6" name="TextBox 5"/>
          <p:cNvSpPr txBox="1"/>
          <p:nvPr/>
        </p:nvSpPr>
        <p:spPr>
          <a:xfrm>
            <a:off x="6400800" y="5257800"/>
            <a:ext cx="2438400" cy="369332"/>
          </a:xfrm>
          <a:prstGeom prst="rect">
            <a:avLst/>
          </a:prstGeom>
          <a:noFill/>
        </p:spPr>
        <p:txBody>
          <a:bodyPr wrap="square" rtlCol="0">
            <a:spAutoFit/>
          </a:bodyPr>
          <a:lstStyle/>
          <a:p>
            <a:r>
              <a:rPr lang="en-US" dirty="0" smtClean="0"/>
              <a:t>See also:</a:t>
            </a:r>
            <a:endParaRPr lang="en-US" dirty="0"/>
          </a:p>
        </p:txBody>
      </p:sp>
    </p:spTree>
    <p:extLst>
      <p:ext uri="{BB962C8B-B14F-4D97-AF65-F5344CB8AC3E}">
        <p14:creationId xmlns:p14="http://schemas.microsoft.com/office/powerpoint/2010/main" val="2454118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practices in model development</a:t>
            </a:r>
            <a:br>
              <a:rPr lang="en-US" dirty="0" smtClean="0"/>
            </a:br>
            <a:r>
              <a:rPr lang="en-US" dirty="0" smtClean="0"/>
              <a:t>(FAO 2007, Fulton 2010)</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Only </a:t>
            </a:r>
            <a:r>
              <a:rPr lang="en-US" dirty="0"/>
              <a:t>include components needed for capturing critical </a:t>
            </a:r>
            <a:r>
              <a:rPr lang="en-US" dirty="0" smtClean="0"/>
              <a:t>dynamics</a:t>
            </a:r>
          </a:p>
          <a:p>
            <a:r>
              <a:rPr lang="en-US" dirty="0" smtClean="0"/>
              <a:t>Important to </a:t>
            </a:r>
            <a:r>
              <a:rPr lang="en-US" dirty="0"/>
              <a:t>explicitly </a:t>
            </a:r>
            <a:r>
              <a:rPr lang="en-US" dirty="0" smtClean="0"/>
              <a:t>include feedbacks</a:t>
            </a:r>
          </a:p>
          <a:p>
            <a:r>
              <a:rPr lang="en-US" dirty="0" smtClean="0"/>
              <a:t>Address uncertainty: parameterization, model structure, associated </a:t>
            </a:r>
            <a:r>
              <a:rPr lang="en-US" dirty="0"/>
              <a:t>requirements to try multiple </a:t>
            </a:r>
            <a:r>
              <a:rPr lang="en-US" dirty="0" smtClean="0"/>
              <a:t>management options</a:t>
            </a:r>
          </a:p>
          <a:p>
            <a:r>
              <a:rPr lang="en-US" dirty="0" smtClean="0"/>
              <a:t>Across </a:t>
            </a:r>
            <a:r>
              <a:rPr lang="en-US" dirty="0"/>
              <a:t>all the dimensions of model construction </a:t>
            </a:r>
            <a:r>
              <a:rPr lang="en-US" dirty="0" smtClean="0"/>
              <a:t>do </a:t>
            </a:r>
            <a:r>
              <a:rPr lang="en-US" dirty="0"/>
              <a:t>not to default to the finest scales, </a:t>
            </a:r>
            <a:r>
              <a:rPr lang="en-US" dirty="0" smtClean="0"/>
              <a:t>often </a:t>
            </a:r>
            <a:r>
              <a:rPr lang="en-US" dirty="0"/>
              <a:t>inappropriate and </a:t>
            </a:r>
            <a:r>
              <a:rPr lang="en-US" dirty="0" smtClean="0"/>
              <a:t>unnecessary.</a:t>
            </a:r>
            <a:endParaRPr lang="en-US" dirty="0"/>
          </a:p>
          <a:p>
            <a:pPr lvl="1"/>
            <a:r>
              <a:rPr lang="en-US" dirty="0"/>
              <a:t>Spatial and temporal resolution</a:t>
            </a:r>
          </a:p>
          <a:p>
            <a:pPr lvl="1"/>
            <a:r>
              <a:rPr lang="en-US" dirty="0"/>
              <a:t>Taxonomic resolution</a:t>
            </a:r>
          </a:p>
          <a:p>
            <a:pPr lvl="1"/>
            <a:r>
              <a:rPr lang="en-US" dirty="0"/>
              <a:t>Process resolution and external forcing</a:t>
            </a:r>
          </a:p>
          <a:p>
            <a:pPr lvl="1"/>
            <a:r>
              <a:rPr lang="en-US" dirty="0"/>
              <a:t>Anthropogenic components</a:t>
            </a:r>
          </a:p>
          <a:p>
            <a:r>
              <a:rPr lang="en-US" dirty="0" smtClean="0"/>
              <a:t>Multiple </a:t>
            </a:r>
            <a:r>
              <a:rPr lang="en-US" dirty="0"/>
              <a:t>model forms should be </a:t>
            </a:r>
            <a:r>
              <a:rPr lang="en-US" dirty="0" smtClean="0"/>
              <a:t>considered. </a:t>
            </a:r>
            <a:br>
              <a:rPr lang="en-US" dirty="0" smtClean="0"/>
            </a:br>
            <a:r>
              <a:rPr lang="en-US" dirty="0" smtClean="0"/>
              <a:t>There </a:t>
            </a:r>
            <a:r>
              <a:rPr lang="en-US" dirty="0"/>
              <a:t>is no one “right” </a:t>
            </a:r>
            <a:r>
              <a:rPr lang="en-US" dirty="0" smtClean="0"/>
              <a:t>model</a:t>
            </a:r>
          </a:p>
          <a:p>
            <a:endParaRPr lang="en-US" dirty="0" smtClean="0"/>
          </a:p>
        </p:txBody>
      </p:sp>
    </p:spTree>
    <p:extLst>
      <p:ext uri="{BB962C8B-B14F-4D97-AF65-F5344CB8AC3E}">
        <p14:creationId xmlns:p14="http://schemas.microsoft.com/office/powerpoint/2010/main" val="3475254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Weaknesses of approach</a:t>
            </a:r>
            <a:endParaRPr lang="en-US" dirty="0"/>
          </a:p>
        </p:txBody>
      </p:sp>
      <p:sp>
        <p:nvSpPr>
          <p:cNvPr id="3" name="Content Placeholder 2"/>
          <p:cNvSpPr>
            <a:spLocks noGrp="1"/>
          </p:cNvSpPr>
          <p:nvPr>
            <p:ph idx="1"/>
          </p:nvPr>
        </p:nvSpPr>
        <p:spPr/>
        <p:txBody>
          <a:bodyPr/>
          <a:lstStyle/>
          <a:p>
            <a:r>
              <a:rPr lang="en-US" dirty="0" smtClean="0"/>
              <a:t>Large data demands</a:t>
            </a:r>
          </a:p>
          <a:p>
            <a:r>
              <a:rPr lang="en-US" dirty="0" smtClean="0"/>
              <a:t>Documentation of models is daunting</a:t>
            </a:r>
          </a:p>
          <a:p>
            <a:r>
              <a:rPr lang="en-US" dirty="0" smtClean="0"/>
              <a:t>Challenging to use</a:t>
            </a:r>
          </a:p>
          <a:p>
            <a:r>
              <a:rPr lang="en-US" dirty="0" smtClean="0"/>
              <a:t>Experience and training needed both building and using</a:t>
            </a:r>
          </a:p>
          <a:p>
            <a:r>
              <a:rPr lang="en-US" dirty="0" err="1" smtClean="0"/>
              <a:t>Nonstationarity</a:t>
            </a:r>
            <a:endParaRPr lang="en-US" dirty="0" smtClean="0"/>
          </a:p>
          <a:p>
            <a:endParaRPr lang="en-US" dirty="0" smtClean="0"/>
          </a:p>
          <a:p>
            <a:endParaRPr lang="en-US" dirty="0"/>
          </a:p>
        </p:txBody>
      </p:sp>
    </p:spTree>
    <p:extLst>
      <p:ext uri="{BB962C8B-B14F-4D97-AF65-F5344CB8AC3E}">
        <p14:creationId xmlns:p14="http://schemas.microsoft.com/office/powerpoint/2010/main" val="2260771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p:txBody>
          <a:bodyPr>
            <a:normAutofit fontScale="85000" lnSpcReduction="10000"/>
          </a:bodyPr>
          <a:lstStyle/>
          <a:p>
            <a:r>
              <a:rPr lang="en-US" dirty="0"/>
              <a:t>There are lots of models to use in fisheries </a:t>
            </a:r>
          </a:p>
          <a:p>
            <a:r>
              <a:rPr lang="en-US" dirty="0" smtClean="0"/>
              <a:t>Aggregate models can be used for strategic </a:t>
            </a:r>
            <a:r>
              <a:rPr lang="en-US" dirty="0"/>
              <a:t>and tactical </a:t>
            </a:r>
            <a:r>
              <a:rPr lang="en-US" dirty="0" smtClean="0"/>
              <a:t>purposes.</a:t>
            </a:r>
            <a:endParaRPr lang="en-US" dirty="0" smtClean="0"/>
          </a:p>
          <a:p>
            <a:r>
              <a:rPr lang="en-US" dirty="0" smtClean="0"/>
              <a:t>Primarily </a:t>
            </a:r>
            <a:r>
              <a:rPr lang="en-US" dirty="0"/>
              <a:t>strategic uses of </a:t>
            </a:r>
            <a:r>
              <a:rPr lang="en-US" dirty="0" smtClean="0"/>
              <a:t>ecosystem model </a:t>
            </a:r>
            <a:r>
              <a:rPr lang="en-US" dirty="0"/>
              <a:t>outputs</a:t>
            </a:r>
          </a:p>
          <a:p>
            <a:r>
              <a:rPr lang="en-US" dirty="0"/>
              <a:t>End-to-end models are most effectively used strategically as ‘what-if’ tools (e.g. MSE approach).</a:t>
            </a:r>
          </a:p>
          <a:p>
            <a:r>
              <a:rPr lang="en-US" dirty="0" smtClean="0"/>
              <a:t>Thought </a:t>
            </a:r>
            <a:r>
              <a:rPr lang="en-US" dirty="0"/>
              <a:t>and tinkering is valuable — try different kinds of models, assumptions and formulations.</a:t>
            </a:r>
          </a:p>
          <a:p>
            <a:r>
              <a:rPr lang="en-US" dirty="0" smtClean="0"/>
              <a:t>There </a:t>
            </a:r>
            <a:r>
              <a:rPr lang="en-US" dirty="0"/>
              <a:t>is no one “right” model to use, multi-model inference is </a:t>
            </a:r>
            <a:r>
              <a:rPr lang="en-US" dirty="0" smtClean="0"/>
              <a:t>preferable, maintain flexible approach to implementation.</a:t>
            </a:r>
            <a:endParaRPr lang="en-US" dirty="0"/>
          </a:p>
          <a:p>
            <a:r>
              <a:rPr lang="en-US" dirty="0"/>
              <a:t>Systems models are much more involved than typical stock assessment models</a:t>
            </a:r>
          </a:p>
          <a:p>
            <a:endParaRPr lang="en-US" dirty="0"/>
          </a:p>
          <a:p>
            <a:endParaRPr lang="en-US" dirty="0"/>
          </a:p>
        </p:txBody>
      </p:sp>
    </p:spTree>
    <p:extLst>
      <p:ext uri="{BB962C8B-B14F-4D97-AF65-F5344CB8AC3E}">
        <p14:creationId xmlns:p14="http://schemas.microsoft.com/office/powerpoint/2010/main" val="1912331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need?</a:t>
            </a:r>
            <a:endParaRPr lang="en-US" dirty="0"/>
          </a:p>
        </p:txBody>
      </p:sp>
      <p:sp>
        <p:nvSpPr>
          <p:cNvPr id="3" name="Content Placeholder 2"/>
          <p:cNvSpPr>
            <a:spLocks noGrp="1"/>
          </p:cNvSpPr>
          <p:nvPr>
            <p:ph idx="1"/>
          </p:nvPr>
        </p:nvSpPr>
        <p:spPr>
          <a:xfrm>
            <a:off x="457200" y="1051870"/>
            <a:ext cx="8229600" cy="5947241"/>
          </a:xfrm>
        </p:spPr>
        <p:txBody>
          <a:bodyPr>
            <a:normAutofit fontScale="70000" lnSpcReduction="20000"/>
          </a:bodyPr>
          <a:lstStyle/>
          <a:p>
            <a:pPr marL="0" indent="0">
              <a:buNone/>
            </a:pPr>
            <a:r>
              <a:rPr lang="en-US" dirty="0"/>
              <a:t>INFORMATION / RESEARCH:</a:t>
            </a:r>
          </a:p>
          <a:p>
            <a:r>
              <a:rPr lang="en-US" dirty="0" smtClean="0"/>
              <a:t>More </a:t>
            </a:r>
            <a:r>
              <a:rPr lang="en-US" dirty="0" smtClean="0"/>
              <a:t>diet, consumption, vital rates, etc. information</a:t>
            </a:r>
            <a:endParaRPr lang="en-US" dirty="0"/>
          </a:p>
          <a:p>
            <a:r>
              <a:rPr lang="en-US" dirty="0" smtClean="0"/>
              <a:t>Better links between environment </a:t>
            </a:r>
            <a:r>
              <a:rPr lang="en-US" dirty="0"/>
              <a:t>and vital </a:t>
            </a:r>
            <a:r>
              <a:rPr lang="en-US" dirty="0" smtClean="0"/>
              <a:t>rates.</a:t>
            </a:r>
          </a:p>
          <a:p>
            <a:r>
              <a:rPr lang="en-US" dirty="0" smtClean="0"/>
              <a:t>Fuller understanding of influences of drivers on system, and h</a:t>
            </a:r>
            <a:r>
              <a:rPr lang="en-US" dirty="0" smtClean="0"/>
              <a:t>uman behavior &amp; responses to management activity</a:t>
            </a:r>
            <a:endParaRPr lang="en-US" dirty="0"/>
          </a:p>
          <a:p>
            <a:pPr marL="0" indent="0">
              <a:buNone/>
            </a:pPr>
            <a:endParaRPr lang="en-US" dirty="0" smtClean="0"/>
          </a:p>
          <a:p>
            <a:pPr marL="0" indent="0">
              <a:buNone/>
            </a:pPr>
            <a:r>
              <a:rPr lang="en-US" dirty="0" smtClean="0"/>
              <a:t>Better </a:t>
            </a:r>
            <a:r>
              <a:rPr lang="en-US" dirty="0"/>
              <a:t>parameterization and user-friendly development</a:t>
            </a:r>
          </a:p>
          <a:p>
            <a:r>
              <a:rPr lang="en-US" dirty="0" smtClean="0"/>
              <a:t>More </a:t>
            </a:r>
            <a:r>
              <a:rPr lang="en-US" dirty="0"/>
              <a:t>case studies of applications</a:t>
            </a:r>
          </a:p>
          <a:p>
            <a:r>
              <a:rPr lang="en-US" dirty="0" smtClean="0"/>
              <a:t>Better </a:t>
            </a:r>
            <a:r>
              <a:rPr lang="en-US" dirty="0"/>
              <a:t>fitting diagnostics and tools to </a:t>
            </a:r>
            <a:r>
              <a:rPr lang="en-US" dirty="0" smtClean="0"/>
              <a:t>incorporate multiple </a:t>
            </a:r>
            <a:r>
              <a:rPr lang="en-US" dirty="0"/>
              <a:t>data</a:t>
            </a:r>
          </a:p>
          <a:p>
            <a:r>
              <a:rPr lang="en-US" dirty="0" smtClean="0"/>
              <a:t>Output visualization</a:t>
            </a:r>
          </a:p>
          <a:p>
            <a:r>
              <a:rPr lang="en-US" dirty="0" smtClean="0"/>
              <a:t>Methods to assess uncertainty</a:t>
            </a:r>
            <a:r>
              <a:rPr lang="en-US" dirty="0" smtClean="0"/>
              <a:t> in ways that are useful</a:t>
            </a:r>
            <a:endParaRPr lang="en-US" dirty="0" smtClean="0"/>
          </a:p>
          <a:p>
            <a:pPr marL="0" indent="0">
              <a:buNone/>
            </a:pPr>
            <a:endParaRPr lang="en-US" dirty="0" smtClean="0"/>
          </a:p>
          <a:p>
            <a:pPr marL="0" indent="0">
              <a:buNone/>
            </a:pPr>
            <a:r>
              <a:rPr lang="en-US" dirty="0" smtClean="0"/>
              <a:t>PROCESS</a:t>
            </a:r>
            <a:r>
              <a:rPr lang="en-US" dirty="0"/>
              <a:t>: </a:t>
            </a:r>
          </a:p>
          <a:p>
            <a:r>
              <a:rPr lang="en-US" dirty="0" smtClean="0"/>
              <a:t>Venue </a:t>
            </a:r>
            <a:r>
              <a:rPr lang="en-US" dirty="0"/>
              <a:t>for strategic research advice</a:t>
            </a:r>
          </a:p>
          <a:p>
            <a:r>
              <a:rPr lang="en-US" dirty="0" smtClean="0"/>
              <a:t>How </a:t>
            </a:r>
            <a:r>
              <a:rPr lang="en-US" dirty="0"/>
              <a:t>to incorporate as operating model in </a:t>
            </a:r>
            <a:r>
              <a:rPr lang="en-US" dirty="0" smtClean="0"/>
              <a:t>MSE-like </a:t>
            </a:r>
            <a:r>
              <a:rPr lang="en-US" dirty="0" smtClean="0"/>
              <a:t>processes</a:t>
            </a:r>
          </a:p>
          <a:p>
            <a:r>
              <a:rPr lang="en-US" dirty="0"/>
              <a:t>“Letting go” of stock as </a:t>
            </a:r>
            <a:r>
              <a:rPr lang="en-US" dirty="0" smtClean="0"/>
              <a:t>foci</a:t>
            </a:r>
            <a:endParaRPr lang="en-US" dirty="0"/>
          </a:p>
        </p:txBody>
      </p:sp>
    </p:spTree>
    <p:extLst>
      <p:ext uri="{BB962C8B-B14F-4D97-AF65-F5344CB8AC3E}">
        <p14:creationId xmlns:p14="http://schemas.microsoft.com/office/powerpoint/2010/main" val="2219005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Doing EBFM	</a:t>
            </a:r>
            <a:endParaRPr lang="en-US" dirty="0"/>
          </a:p>
        </p:txBody>
      </p:sp>
      <p:sp>
        <p:nvSpPr>
          <p:cNvPr id="3" name="Content Placeholder 2"/>
          <p:cNvSpPr>
            <a:spLocks noGrp="1"/>
          </p:cNvSpPr>
          <p:nvPr>
            <p:ph idx="1"/>
          </p:nvPr>
        </p:nvSpPr>
        <p:spPr/>
        <p:txBody>
          <a:bodyPr/>
          <a:lstStyle/>
          <a:p>
            <a:pPr marL="0" indent="0">
              <a:buNone/>
            </a:pPr>
            <a:r>
              <a:rPr lang="en-US" dirty="0" smtClean="0"/>
              <a:t>Questions?</a:t>
            </a:r>
            <a:endParaRPr lang="en-US" dirty="0"/>
          </a:p>
        </p:txBody>
      </p:sp>
    </p:spTree>
    <p:extLst>
      <p:ext uri="{BB962C8B-B14F-4D97-AF65-F5344CB8AC3E}">
        <p14:creationId xmlns:p14="http://schemas.microsoft.com/office/powerpoint/2010/main" val="31227432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normAutofit/>
          </a:bodyPr>
          <a:lstStyle/>
          <a:p>
            <a:r>
              <a:rPr lang="en-US" dirty="0" smtClean="0"/>
              <a:t>Ecological Risk Assessment</a:t>
            </a:r>
          </a:p>
          <a:p>
            <a:endParaRPr lang="en-US" dirty="0" smtClean="0"/>
          </a:p>
          <a:p>
            <a:r>
              <a:rPr lang="en-US" dirty="0" smtClean="0"/>
              <a:t>Discussion on:</a:t>
            </a:r>
          </a:p>
          <a:p>
            <a:pPr marL="457200" lvl="1" indent="0">
              <a:buNone/>
            </a:pPr>
            <a:r>
              <a:rPr lang="en-US" dirty="0" smtClean="0"/>
              <a:t>Fletcher 2005</a:t>
            </a:r>
          </a:p>
          <a:p>
            <a:pPr marL="457200" lvl="1" indent="0">
              <a:buNone/>
            </a:pPr>
            <a:r>
              <a:rPr lang="en-US" dirty="0" smtClean="0"/>
              <a:t>Smith et al. 2007</a:t>
            </a:r>
          </a:p>
          <a:p>
            <a:pPr marL="457200" lvl="1" indent="0">
              <a:buNone/>
            </a:pPr>
            <a:r>
              <a:rPr lang="en-US" dirty="0" smtClean="0"/>
              <a:t>Levin et al. 2009</a:t>
            </a:r>
          </a:p>
          <a:p>
            <a:pPr marL="457200" lvl="1" indent="0">
              <a:buNone/>
            </a:pPr>
            <a:r>
              <a:rPr lang="en-US" dirty="0" err="1" smtClean="0"/>
              <a:t>Hobday</a:t>
            </a:r>
            <a:r>
              <a:rPr lang="en-US" dirty="0" smtClean="0"/>
              <a:t> et al. 2011</a:t>
            </a:r>
          </a:p>
        </p:txBody>
      </p:sp>
    </p:spTree>
    <p:extLst>
      <p:ext uri="{BB962C8B-B14F-4D97-AF65-F5344CB8AC3E}">
        <p14:creationId xmlns:p14="http://schemas.microsoft.com/office/powerpoint/2010/main" val="8479263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a:t>
            </a:r>
            <a:r>
              <a:rPr lang="en-US" dirty="0" smtClean="0"/>
              <a:t>ecological models used </a:t>
            </a:r>
            <a:r>
              <a:rPr lang="en-US" dirty="0"/>
              <a:t>in </a:t>
            </a:r>
            <a:r>
              <a:rPr lang="en-US" dirty="0" smtClean="0"/>
              <a:t>fisheries</a:t>
            </a:r>
            <a:endParaRPr lang="en-US" dirty="0"/>
          </a:p>
        </p:txBody>
      </p:sp>
      <p:sp>
        <p:nvSpPr>
          <p:cNvPr id="3" name="Content Placeholder 2"/>
          <p:cNvSpPr>
            <a:spLocks noGrp="1"/>
          </p:cNvSpPr>
          <p:nvPr>
            <p:ph idx="1"/>
          </p:nvPr>
        </p:nvSpPr>
        <p:spPr/>
        <p:txBody>
          <a:bodyPr/>
          <a:lstStyle/>
          <a:p>
            <a:r>
              <a:rPr lang="en-US" dirty="0"/>
              <a:t>Single </a:t>
            </a:r>
            <a:r>
              <a:rPr lang="en-US" dirty="0" smtClean="0"/>
              <a:t>species</a:t>
            </a:r>
            <a:endParaRPr lang="en-US" dirty="0"/>
          </a:p>
          <a:p>
            <a:r>
              <a:rPr lang="en-US" dirty="0"/>
              <a:t>Single </a:t>
            </a:r>
            <a:r>
              <a:rPr lang="en-US" dirty="0" smtClean="0"/>
              <a:t>species </a:t>
            </a:r>
            <a:r>
              <a:rPr lang="en-US" dirty="0"/>
              <a:t>with add-ons</a:t>
            </a:r>
          </a:p>
          <a:p>
            <a:r>
              <a:rPr lang="en-US" dirty="0"/>
              <a:t>Multi-species</a:t>
            </a:r>
          </a:p>
          <a:p>
            <a:r>
              <a:rPr lang="en-US" b="1" dirty="0"/>
              <a:t>Aggregate biomass</a:t>
            </a:r>
          </a:p>
          <a:p>
            <a:r>
              <a:rPr lang="en-US" b="1" dirty="0" smtClean="0"/>
              <a:t>Biophysical</a:t>
            </a:r>
            <a:endParaRPr lang="en-US" b="1" dirty="0"/>
          </a:p>
          <a:p>
            <a:r>
              <a:rPr lang="en-US" b="1" dirty="0"/>
              <a:t>Food </a:t>
            </a:r>
            <a:r>
              <a:rPr lang="en-US" b="1" dirty="0" smtClean="0"/>
              <a:t>web</a:t>
            </a:r>
            <a:endParaRPr lang="en-US" b="1" dirty="0"/>
          </a:p>
          <a:p>
            <a:r>
              <a:rPr lang="en-US" b="1" dirty="0" smtClean="0"/>
              <a:t>Biogeochemical</a:t>
            </a:r>
            <a:endParaRPr lang="en-US" b="1" dirty="0"/>
          </a:p>
          <a:p>
            <a:r>
              <a:rPr lang="en-US" b="1" dirty="0"/>
              <a:t>Full </a:t>
            </a:r>
            <a:r>
              <a:rPr lang="en-US" b="1" dirty="0" smtClean="0"/>
              <a:t>system</a:t>
            </a:r>
            <a:endParaRPr lang="en-US" b="1" dirty="0"/>
          </a:p>
          <a:p>
            <a:endParaRPr lang="en-US" dirty="0"/>
          </a:p>
        </p:txBody>
      </p:sp>
    </p:spTree>
    <p:extLst>
      <p:ext uri="{BB962C8B-B14F-4D97-AF65-F5344CB8AC3E}">
        <p14:creationId xmlns:p14="http://schemas.microsoft.com/office/powerpoint/2010/main" val="29954013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4578" name="Picture 2" descr="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2074863"/>
            <a:ext cx="111918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Line 3"/>
          <p:cNvSpPr>
            <a:spLocks noChangeShapeType="1"/>
          </p:cNvSpPr>
          <p:nvPr/>
        </p:nvSpPr>
        <p:spPr bwMode="auto">
          <a:xfrm>
            <a:off x="228600" y="1103313"/>
            <a:ext cx="8686800" cy="0"/>
          </a:xfrm>
          <a:prstGeom prst="line">
            <a:avLst/>
          </a:prstGeom>
          <a:noFill/>
          <a:ln w="127000">
            <a:solidFill>
              <a:srgbClr val="FFFF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0" name="Text Box 4"/>
          <p:cNvSpPr txBox="1">
            <a:spLocks noChangeArrowheads="1"/>
          </p:cNvSpPr>
          <p:nvPr/>
        </p:nvSpPr>
        <p:spPr bwMode="auto">
          <a:xfrm>
            <a:off x="304800" y="1327150"/>
            <a:ext cx="228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solidFill>
                  <a:srgbClr val="FFFFFF"/>
                </a:solidFill>
              </a:rPr>
              <a:t>Stock/Single Species</a:t>
            </a:r>
          </a:p>
        </p:txBody>
      </p:sp>
      <p:sp>
        <p:nvSpPr>
          <p:cNvPr id="24581" name="Text Box 5"/>
          <p:cNvSpPr txBox="1">
            <a:spLocks noChangeArrowheads="1"/>
          </p:cNvSpPr>
          <p:nvPr/>
        </p:nvSpPr>
        <p:spPr bwMode="auto">
          <a:xfrm>
            <a:off x="7315200" y="13271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solidFill>
                  <a:srgbClr val="FFFFFF"/>
                </a:solidFill>
              </a:rPr>
              <a:t>Ecosystem</a:t>
            </a:r>
          </a:p>
        </p:txBody>
      </p:sp>
      <p:sp>
        <p:nvSpPr>
          <p:cNvPr id="24582" name="Text Box 6"/>
          <p:cNvSpPr txBox="1">
            <a:spLocks noChangeArrowheads="1"/>
          </p:cNvSpPr>
          <p:nvPr/>
        </p:nvSpPr>
        <p:spPr bwMode="auto">
          <a:xfrm>
            <a:off x="2743200" y="132715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solidFill>
                  <a:srgbClr val="FFFFFF"/>
                </a:solidFill>
              </a:rPr>
              <a:t>Multi-species</a:t>
            </a:r>
          </a:p>
        </p:txBody>
      </p:sp>
      <p:sp>
        <p:nvSpPr>
          <p:cNvPr id="24583" name="Text Box 7"/>
          <p:cNvSpPr txBox="1">
            <a:spLocks noChangeArrowheads="1"/>
          </p:cNvSpPr>
          <p:nvPr/>
        </p:nvSpPr>
        <p:spPr bwMode="auto">
          <a:xfrm>
            <a:off x="5486400" y="1327150"/>
            <a:ext cx="1752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dirty="0">
                <a:solidFill>
                  <a:srgbClr val="FFFFFF"/>
                </a:solidFill>
              </a:rPr>
              <a:t>Aggregate Biomass</a:t>
            </a:r>
          </a:p>
        </p:txBody>
      </p:sp>
      <p:sp>
        <p:nvSpPr>
          <p:cNvPr id="24584" name="Text Box 8"/>
          <p:cNvSpPr txBox="1">
            <a:spLocks noChangeArrowheads="1"/>
          </p:cNvSpPr>
          <p:nvPr/>
        </p:nvSpPr>
        <p:spPr bwMode="auto">
          <a:xfrm>
            <a:off x="-76200" y="3200400"/>
            <a:ext cx="2476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rgbClr val="FFFFFF"/>
                </a:solidFill>
              </a:rPr>
              <a:t>Single species models, forget ecosystem issues</a:t>
            </a:r>
          </a:p>
        </p:txBody>
      </p:sp>
      <p:pic>
        <p:nvPicPr>
          <p:cNvPr id="24585" name="Picture 9"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393950"/>
            <a:ext cx="1752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0"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263775"/>
            <a:ext cx="1752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 descr="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808288"/>
            <a:ext cx="1503363"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Text Box 12"/>
          <p:cNvSpPr txBox="1">
            <a:spLocks noChangeArrowheads="1"/>
          </p:cNvSpPr>
          <p:nvPr/>
        </p:nvSpPr>
        <p:spPr bwMode="auto">
          <a:xfrm>
            <a:off x="7620000" y="2074863"/>
            <a:ext cx="1295400" cy="118745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400">
                <a:solidFill>
                  <a:srgbClr val="000000"/>
                </a:solidFill>
              </a:rPr>
              <a:t>Messy Picture Here</a:t>
            </a:r>
          </a:p>
        </p:txBody>
      </p:sp>
      <p:sp>
        <p:nvSpPr>
          <p:cNvPr id="24589" name="Oval 13"/>
          <p:cNvSpPr>
            <a:spLocks noChangeArrowheads="1"/>
          </p:cNvSpPr>
          <p:nvPr/>
        </p:nvSpPr>
        <p:spPr bwMode="auto">
          <a:xfrm>
            <a:off x="5638800" y="2263775"/>
            <a:ext cx="838200" cy="254000"/>
          </a:xfrm>
          <a:prstGeom prst="ellipse">
            <a:avLst/>
          </a:prstGeom>
          <a:solidFill>
            <a:srgbClr val="FF0000"/>
          </a:solidFill>
          <a:ln w="12700">
            <a:solidFill>
              <a:schemeClr val="tx1"/>
            </a:solidFill>
            <a:round/>
            <a:headEnd type="none" w="sm" len="sm"/>
            <a:tailEnd type="none" w="sm" len="sm"/>
          </a:ln>
        </p:spPr>
        <p:txBody>
          <a:bodyPr wrap="none" anchor="ctr"/>
          <a:lstStyle/>
          <a:p>
            <a:endParaRPr lang="en-US"/>
          </a:p>
        </p:txBody>
      </p:sp>
      <p:sp>
        <p:nvSpPr>
          <p:cNvPr id="24590" name="Oval 14"/>
          <p:cNvSpPr>
            <a:spLocks noChangeArrowheads="1"/>
          </p:cNvSpPr>
          <p:nvPr/>
        </p:nvSpPr>
        <p:spPr bwMode="auto">
          <a:xfrm>
            <a:off x="5486400" y="2808288"/>
            <a:ext cx="762000" cy="384175"/>
          </a:xfrm>
          <a:prstGeom prst="ellipse">
            <a:avLst/>
          </a:prstGeom>
          <a:solidFill>
            <a:srgbClr val="339933"/>
          </a:solidFill>
          <a:ln w="12700">
            <a:solidFill>
              <a:schemeClr val="tx1"/>
            </a:solidFill>
            <a:round/>
            <a:headEnd type="none" w="sm" len="sm"/>
            <a:tailEnd type="none" w="sm" len="sm"/>
          </a:ln>
        </p:spPr>
        <p:txBody>
          <a:bodyPr wrap="none" anchor="ctr"/>
          <a:lstStyle/>
          <a:p>
            <a:endParaRPr lang="en-US"/>
          </a:p>
        </p:txBody>
      </p:sp>
      <p:sp>
        <p:nvSpPr>
          <p:cNvPr id="24591" name="Oval 15"/>
          <p:cNvSpPr>
            <a:spLocks noChangeArrowheads="1"/>
          </p:cNvSpPr>
          <p:nvPr/>
        </p:nvSpPr>
        <p:spPr bwMode="auto">
          <a:xfrm>
            <a:off x="6400800" y="2517775"/>
            <a:ext cx="914400" cy="674688"/>
          </a:xfrm>
          <a:prstGeom prst="ellipse">
            <a:avLst/>
          </a:prstGeom>
          <a:solidFill>
            <a:srgbClr val="FFFF00"/>
          </a:solidFill>
          <a:ln w="12700">
            <a:solidFill>
              <a:schemeClr val="tx1"/>
            </a:solidFill>
            <a:round/>
            <a:headEnd type="none" w="sm" len="sm"/>
            <a:tailEnd type="none" w="sm" len="sm"/>
          </a:ln>
        </p:spPr>
        <p:txBody>
          <a:bodyPr wrap="none" anchor="ctr"/>
          <a:lstStyle/>
          <a:p>
            <a:endParaRPr lang="en-US"/>
          </a:p>
        </p:txBody>
      </p:sp>
      <p:sp>
        <p:nvSpPr>
          <p:cNvPr id="24592" name="Line 16"/>
          <p:cNvSpPr>
            <a:spLocks noChangeShapeType="1"/>
          </p:cNvSpPr>
          <p:nvPr/>
        </p:nvSpPr>
        <p:spPr bwMode="auto">
          <a:xfrm flipV="1">
            <a:off x="5867400" y="2517775"/>
            <a:ext cx="304800" cy="290513"/>
          </a:xfrm>
          <a:prstGeom prst="line">
            <a:avLst/>
          </a:prstGeom>
          <a:noFill/>
          <a:ln w="12700">
            <a:solidFill>
              <a:srgbClr val="FFFF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593" name="Line 17"/>
          <p:cNvSpPr>
            <a:spLocks noChangeShapeType="1"/>
          </p:cNvSpPr>
          <p:nvPr/>
        </p:nvSpPr>
        <p:spPr bwMode="auto">
          <a:xfrm flipV="1">
            <a:off x="6172200" y="2808288"/>
            <a:ext cx="228600" cy="130175"/>
          </a:xfrm>
          <a:prstGeom prst="line">
            <a:avLst/>
          </a:prstGeom>
          <a:noFill/>
          <a:ln w="12700">
            <a:solidFill>
              <a:srgbClr val="FFFF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594" name="Line 18"/>
          <p:cNvSpPr>
            <a:spLocks noChangeShapeType="1"/>
          </p:cNvSpPr>
          <p:nvPr/>
        </p:nvSpPr>
        <p:spPr bwMode="auto">
          <a:xfrm flipH="1" flipV="1">
            <a:off x="6172200" y="2517775"/>
            <a:ext cx="304800" cy="290513"/>
          </a:xfrm>
          <a:prstGeom prst="line">
            <a:avLst/>
          </a:prstGeom>
          <a:noFill/>
          <a:ln w="12700">
            <a:solidFill>
              <a:srgbClr val="FFFF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595" name="Text Box 19"/>
          <p:cNvSpPr txBox="1">
            <a:spLocks noChangeArrowheads="1"/>
          </p:cNvSpPr>
          <p:nvPr/>
        </p:nvSpPr>
        <p:spPr bwMode="auto">
          <a:xfrm>
            <a:off x="5767388" y="2212975"/>
            <a:ext cx="11128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i="1">
                <a:solidFill>
                  <a:srgbClr val="FFFF00"/>
                </a:solidFill>
              </a:rPr>
              <a:t>Gadids</a:t>
            </a:r>
          </a:p>
        </p:txBody>
      </p:sp>
      <p:sp>
        <p:nvSpPr>
          <p:cNvPr id="24596" name="Text Box 20"/>
          <p:cNvSpPr txBox="1">
            <a:spLocks noChangeArrowheads="1"/>
          </p:cNvSpPr>
          <p:nvPr/>
        </p:nvSpPr>
        <p:spPr bwMode="auto">
          <a:xfrm>
            <a:off x="5486400" y="28082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i="1">
                <a:solidFill>
                  <a:srgbClr val="FFFF00"/>
                </a:solidFill>
              </a:rPr>
              <a:t>Flatfish</a:t>
            </a:r>
          </a:p>
        </p:txBody>
      </p:sp>
      <p:sp>
        <p:nvSpPr>
          <p:cNvPr id="24597" name="Text Box 21"/>
          <p:cNvSpPr txBox="1">
            <a:spLocks noChangeArrowheads="1"/>
          </p:cNvSpPr>
          <p:nvPr/>
        </p:nvSpPr>
        <p:spPr bwMode="auto">
          <a:xfrm>
            <a:off x="6477000" y="2655888"/>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i="1">
                <a:solidFill>
                  <a:srgbClr val="000000"/>
                </a:solidFill>
              </a:rPr>
              <a:t>Pelagics</a:t>
            </a:r>
          </a:p>
        </p:txBody>
      </p:sp>
      <p:sp>
        <p:nvSpPr>
          <p:cNvPr id="24599" name="Text Box 23"/>
          <p:cNvSpPr txBox="1">
            <a:spLocks noChangeArrowheads="1"/>
          </p:cNvSpPr>
          <p:nvPr/>
        </p:nvSpPr>
        <p:spPr bwMode="auto">
          <a:xfrm>
            <a:off x="-76200" y="5867400"/>
            <a:ext cx="270033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Multiple single species assessments in </a:t>
            </a:r>
            <a:r>
              <a:rPr lang="ja-JP" altLang="en-US" sz="2000">
                <a:solidFill>
                  <a:schemeClr val="bg1"/>
                </a:solidFill>
              </a:rPr>
              <a:t>“</a:t>
            </a:r>
            <a:r>
              <a:rPr lang="en-US" sz="2000">
                <a:solidFill>
                  <a:schemeClr val="bg1"/>
                </a:solidFill>
              </a:rPr>
              <a:t>harmony</a:t>
            </a:r>
            <a:r>
              <a:rPr lang="ja-JP" altLang="en-US" sz="2000">
                <a:solidFill>
                  <a:schemeClr val="bg1"/>
                </a:solidFill>
              </a:rPr>
              <a:t>”</a:t>
            </a:r>
            <a:endParaRPr lang="en-US" sz="2000">
              <a:solidFill>
                <a:schemeClr val="bg1"/>
              </a:solidFill>
            </a:endParaRPr>
          </a:p>
        </p:txBody>
      </p:sp>
      <p:sp>
        <p:nvSpPr>
          <p:cNvPr id="24600" name="Text Box 24"/>
          <p:cNvSpPr txBox="1">
            <a:spLocks noChangeArrowheads="1"/>
          </p:cNvSpPr>
          <p:nvPr/>
        </p:nvSpPr>
        <p:spPr bwMode="auto">
          <a:xfrm>
            <a:off x="1371600" y="4267200"/>
            <a:ext cx="21336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Extended single species models with predation mortality, habitat or climate effects</a:t>
            </a:r>
          </a:p>
        </p:txBody>
      </p:sp>
      <p:sp>
        <p:nvSpPr>
          <p:cNvPr id="24601" name="Text Box 25"/>
          <p:cNvSpPr txBox="1">
            <a:spLocks noChangeArrowheads="1"/>
          </p:cNvSpPr>
          <p:nvPr/>
        </p:nvSpPr>
        <p:spPr bwMode="auto">
          <a:xfrm>
            <a:off x="3319463" y="3886200"/>
            <a:ext cx="1938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Multi-species assessments</a:t>
            </a:r>
          </a:p>
        </p:txBody>
      </p:sp>
      <p:sp>
        <p:nvSpPr>
          <p:cNvPr id="24602" name="Text Box 26"/>
          <p:cNvSpPr txBox="1">
            <a:spLocks noChangeArrowheads="1"/>
          </p:cNvSpPr>
          <p:nvPr/>
        </p:nvSpPr>
        <p:spPr bwMode="auto">
          <a:xfrm>
            <a:off x="4919663" y="4876800"/>
            <a:ext cx="19383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Aggregate Biomass Models</a:t>
            </a:r>
          </a:p>
        </p:txBody>
      </p:sp>
      <p:sp>
        <p:nvSpPr>
          <p:cNvPr id="24603" name="Text Box 27"/>
          <p:cNvSpPr txBox="1">
            <a:spLocks noChangeArrowheads="1"/>
          </p:cNvSpPr>
          <p:nvPr/>
        </p:nvSpPr>
        <p:spPr bwMode="auto">
          <a:xfrm>
            <a:off x="7281863" y="4543425"/>
            <a:ext cx="19383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dirty="0">
                <a:solidFill>
                  <a:schemeClr val="bg1"/>
                </a:solidFill>
              </a:rPr>
              <a:t>Whole system </a:t>
            </a:r>
            <a:r>
              <a:rPr lang="en-US" sz="2000" dirty="0" smtClean="0">
                <a:solidFill>
                  <a:schemeClr val="bg1"/>
                </a:solidFill>
              </a:rPr>
              <a:t>models</a:t>
            </a:r>
            <a:endParaRPr lang="en-US" sz="2000" dirty="0">
              <a:solidFill>
                <a:schemeClr val="bg1"/>
              </a:solidFill>
            </a:endParaRPr>
          </a:p>
        </p:txBody>
      </p:sp>
      <p:sp>
        <p:nvSpPr>
          <p:cNvPr id="24604" name="Text Box 26"/>
          <p:cNvSpPr txBox="1">
            <a:spLocks noChangeArrowheads="1"/>
          </p:cNvSpPr>
          <p:nvPr/>
        </p:nvSpPr>
        <p:spPr bwMode="auto">
          <a:xfrm>
            <a:off x="5986463" y="3711575"/>
            <a:ext cx="19383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000">
                <a:solidFill>
                  <a:schemeClr val="bg1"/>
                </a:solidFill>
              </a:rPr>
              <a:t>food web models</a:t>
            </a:r>
          </a:p>
        </p:txBody>
      </p:sp>
      <p:sp>
        <p:nvSpPr>
          <p:cNvPr id="29" name="TextBox 28"/>
          <p:cNvSpPr txBox="1"/>
          <p:nvPr/>
        </p:nvSpPr>
        <p:spPr>
          <a:xfrm>
            <a:off x="152400" y="153932"/>
            <a:ext cx="8991600" cy="523220"/>
          </a:xfrm>
          <a:prstGeom prst="rect">
            <a:avLst/>
          </a:prstGeom>
          <a:noFill/>
        </p:spPr>
        <p:txBody>
          <a:bodyPr wrap="square" rtlCol="0">
            <a:spAutoFit/>
          </a:bodyPr>
          <a:lstStyle/>
          <a:p>
            <a:pPr algn="ctr"/>
            <a:r>
              <a:rPr lang="en-US" sz="2800" b="1" dirty="0" smtClean="0">
                <a:solidFill>
                  <a:schemeClr val="bg1"/>
                </a:solidFill>
              </a:rPr>
              <a:t>Gradient of possible tools</a:t>
            </a:r>
            <a:endParaRPr lang="en-US" sz="2800" b="1" dirty="0">
              <a:solidFill>
                <a:schemeClr val="bg1"/>
              </a:solidFill>
            </a:endParaRPr>
          </a:p>
        </p:txBody>
      </p:sp>
    </p:spTree>
    <p:extLst>
      <p:ext uri="{BB962C8B-B14F-4D97-AF65-F5344CB8AC3E}">
        <p14:creationId xmlns:p14="http://schemas.microsoft.com/office/powerpoint/2010/main" val="423963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5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6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60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24583" grpId="0"/>
      <p:bldP spid="24588" grpId="0" animBg="1"/>
      <p:bldP spid="24589" grpId="0" animBg="1"/>
      <p:bldP spid="24590" grpId="0" animBg="1"/>
      <p:bldP spid="24591" grpId="0" animBg="1"/>
      <p:bldP spid="24592" grpId="0" animBg="1"/>
      <p:bldP spid="24593" grpId="0" animBg="1"/>
      <p:bldP spid="24594" grpId="0" animBg="1"/>
      <p:bldP spid="24595" grpId="0"/>
      <p:bldP spid="24596" grpId="0"/>
      <p:bldP spid="24597" grpId="0"/>
      <p:bldP spid="24602" grpId="0"/>
      <p:bldP spid="24603" grpId="0"/>
      <p:bldP spid="24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26 at 4.59.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38642" cy="6858000"/>
          </a:xfrm>
          <a:prstGeom prst="rect">
            <a:avLst/>
          </a:prstGeom>
        </p:spPr>
      </p:pic>
      <p:sp>
        <p:nvSpPr>
          <p:cNvPr id="3" name="TextBox 2"/>
          <p:cNvSpPr txBox="1"/>
          <p:nvPr/>
        </p:nvSpPr>
        <p:spPr>
          <a:xfrm>
            <a:off x="7627055" y="6406444"/>
            <a:ext cx="3033889" cy="369332"/>
          </a:xfrm>
          <a:prstGeom prst="rect">
            <a:avLst/>
          </a:prstGeom>
          <a:noFill/>
        </p:spPr>
        <p:txBody>
          <a:bodyPr wrap="square" rtlCol="0">
            <a:spAutoFit/>
          </a:bodyPr>
          <a:lstStyle/>
          <a:p>
            <a:r>
              <a:rPr lang="en-US" dirty="0" err="1" smtClean="0"/>
              <a:t>Plagányi</a:t>
            </a:r>
            <a:r>
              <a:rPr lang="en-US" dirty="0" smtClean="0"/>
              <a:t> 2007</a:t>
            </a:r>
            <a:endParaRPr lang="en-US" dirty="0"/>
          </a:p>
        </p:txBody>
      </p:sp>
    </p:spTree>
    <p:extLst>
      <p:ext uri="{BB962C8B-B14F-4D97-AF65-F5344CB8AC3E}">
        <p14:creationId xmlns:p14="http://schemas.microsoft.com/office/powerpoint/2010/main" val="98867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Aggregate Biomass Models in Fisheries</a:t>
            </a:r>
          </a:p>
        </p:txBody>
      </p:sp>
      <p:sp>
        <p:nvSpPr>
          <p:cNvPr id="6" name="Content Placeholder 5"/>
          <p:cNvSpPr>
            <a:spLocks noGrp="1"/>
          </p:cNvSpPr>
          <p:nvPr>
            <p:ph idx="1"/>
          </p:nvPr>
        </p:nvSpPr>
        <p:spPr>
          <a:xfrm>
            <a:off x="457200" y="1051870"/>
            <a:ext cx="4157133" cy="5588417"/>
          </a:xfrm>
        </p:spPr>
        <p:txBody>
          <a:bodyPr>
            <a:noAutofit/>
          </a:bodyPr>
          <a:lstStyle/>
          <a:p>
            <a:pPr marL="0" indent="0">
              <a:buNone/>
            </a:pPr>
            <a:r>
              <a:rPr lang="en-US" sz="2000" dirty="0"/>
              <a:t>Intended Purpose:</a:t>
            </a:r>
          </a:p>
          <a:p>
            <a:r>
              <a:rPr lang="en-US" sz="1800" dirty="0"/>
              <a:t>Assess the status of resources as major groups </a:t>
            </a:r>
            <a:r>
              <a:rPr lang="en-US" sz="1800" dirty="0" smtClean="0"/>
              <a:t>(</a:t>
            </a:r>
            <a:r>
              <a:rPr lang="en-US" sz="1800" dirty="0"/>
              <a:t>e.g. guilds, </a:t>
            </a:r>
            <a:r>
              <a:rPr lang="en-US" sz="1800" dirty="0" smtClean="0"/>
              <a:t>taxa)</a:t>
            </a:r>
            <a:r>
              <a:rPr lang="en-US" sz="1800" dirty="0"/>
              <a:t>, not as individual </a:t>
            </a:r>
            <a:r>
              <a:rPr lang="en-US" sz="1800" dirty="0" smtClean="0"/>
              <a:t>stocks.</a:t>
            </a:r>
            <a:endParaRPr lang="en-US" sz="1800" dirty="0"/>
          </a:p>
          <a:p>
            <a:pPr marL="0" indent="0">
              <a:buNone/>
            </a:pPr>
            <a:r>
              <a:rPr lang="en-US" sz="2000" dirty="0"/>
              <a:t>Pros:</a:t>
            </a:r>
          </a:p>
          <a:p>
            <a:r>
              <a:rPr lang="en-US" sz="1800" dirty="0"/>
              <a:t>Establishes ability to address trade-offs among </a:t>
            </a:r>
            <a:r>
              <a:rPr lang="en-US" sz="1800" dirty="0" smtClean="0"/>
              <a:t>fisheries.</a:t>
            </a:r>
            <a:endParaRPr lang="en-US" sz="1800" dirty="0"/>
          </a:p>
          <a:p>
            <a:r>
              <a:rPr lang="en-US" sz="1800" dirty="0" smtClean="0"/>
              <a:t>Model </a:t>
            </a:r>
            <a:r>
              <a:rPr lang="en-US" sz="1800" dirty="0"/>
              <a:t>outputs are still in familiar, albeit aggregated, </a:t>
            </a:r>
            <a:r>
              <a:rPr lang="en-US" sz="1800" dirty="0" smtClean="0"/>
              <a:t>form.</a:t>
            </a:r>
            <a:endParaRPr lang="en-US" sz="1800" dirty="0"/>
          </a:p>
          <a:p>
            <a:pPr marL="0" indent="0">
              <a:buNone/>
            </a:pPr>
            <a:r>
              <a:rPr lang="en-US" sz="2000" dirty="0"/>
              <a:t>Cons:</a:t>
            </a:r>
          </a:p>
          <a:p>
            <a:r>
              <a:rPr lang="en-US" sz="1800" dirty="0"/>
              <a:t>Minimizes </a:t>
            </a:r>
            <a:r>
              <a:rPr lang="en-US" sz="1800" dirty="0" smtClean="0"/>
              <a:t>stock-specific </a:t>
            </a:r>
            <a:r>
              <a:rPr lang="en-US" sz="1800" dirty="0"/>
              <a:t>information</a:t>
            </a:r>
          </a:p>
          <a:p>
            <a:r>
              <a:rPr lang="en-US" sz="1800" dirty="0"/>
              <a:t>Assumptions of amalgamated vital rate parameters across groups of diverse </a:t>
            </a:r>
            <a:r>
              <a:rPr lang="en-US" sz="1800" dirty="0" smtClean="0"/>
              <a:t>species </a:t>
            </a:r>
            <a:r>
              <a:rPr lang="en-US" sz="1800" dirty="0"/>
              <a:t>&amp; life </a:t>
            </a:r>
            <a:r>
              <a:rPr lang="en-US" sz="1800" dirty="0" smtClean="0"/>
              <a:t>histories.</a:t>
            </a:r>
            <a:endParaRPr lang="en-US" sz="1800" dirty="0"/>
          </a:p>
          <a:p>
            <a:pPr marL="0" indent="0">
              <a:buNone/>
            </a:pPr>
            <a:r>
              <a:rPr lang="en-US" sz="2000" dirty="0"/>
              <a:t>Data Needs:</a:t>
            </a:r>
          </a:p>
          <a:p>
            <a:r>
              <a:rPr lang="en-US" sz="1800" dirty="0" smtClean="0"/>
              <a:t>Biomass and catch data, </a:t>
            </a:r>
            <a:r>
              <a:rPr lang="en-US" sz="1800" dirty="0"/>
              <a:t>maybe some stomach, but </a:t>
            </a:r>
            <a:r>
              <a:rPr lang="en-US" sz="1800" dirty="0" smtClean="0"/>
              <a:t>clustered.</a:t>
            </a:r>
            <a:endParaRPr lang="en-US" sz="1800" dirty="0"/>
          </a:p>
          <a:p>
            <a:r>
              <a:rPr lang="en-US" sz="1800" dirty="0"/>
              <a:t>Some flows among </a:t>
            </a:r>
            <a:r>
              <a:rPr lang="en-US" sz="1800" dirty="0" smtClean="0"/>
              <a:t>groups</a:t>
            </a:r>
            <a:endParaRPr lang="en-US" sz="1800" dirty="0"/>
          </a:p>
        </p:txBody>
      </p:sp>
      <p:pic>
        <p:nvPicPr>
          <p:cNvPr id="4" name="Picture 3" descr="Screen Shot 2015-03-26 at 4.41.59 PM.png"/>
          <p:cNvPicPr>
            <a:picLocks noChangeAspect="1"/>
          </p:cNvPicPr>
          <p:nvPr/>
        </p:nvPicPr>
        <p:blipFill rotWithShape="1">
          <a:blip r:embed="rId2">
            <a:extLst>
              <a:ext uri="{28A0092B-C50C-407E-A947-70E740481C1C}">
                <a14:useLocalDpi xmlns:a14="http://schemas.microsoft.com/office/drawing/2010/main" val="0"/>
              </a:ext>
            </a:extLst>
          </a:blip>
          <a:srcRect t="-1" b="22484"/>
          <a:stretch/>
        </p:blipFill>
        <p:spPr>
          <a:xfrm>
            <a:off x="4840113" y="1606060"/>
            <a:ext cx="4165600" cy="3145536"/>
          </a:xfrm>
          <a:prstGeom prst="rect">
            <a:avLst/>
          </a:prstGeom>
        </p:spPr>
      </p:pic>
      <p:sp>
        <p:nvSpPr>
          <p:cNvPr id="7" name="TextBox 6"/>
          <p:cNvSpPr txBox="1"/>
          <p:nvPr/>
        </p:nvSpPr>
        <p:spPr>
          <a:xfrm>
            <a:off x="5492046" y="5299297"/>
            <a:ext cx="3513667" cy="1384995"/>
          </a:xfrm>
          <a:prstGeom prst="rect">
            <a:avLst/>
          </a:prstGeom>
          <a:noFill/>
        </p:spPr>
        <p:txBody>
          <a:bodyPr wrap="square" rtlCol="0">
            <a:spAutoFit/>
          </a:bodyPr>
          <a:lstStyle/>
          <a:p>
            <a:r>
              <a:rPr lang="en-US" sz="1400" dirty="0" err="1"/>
              <a:t>Gaichas</a:t>
            </a:r>
            <a:r>
              <a:rPr lang="en-US" sz="1400" dirty="0"/>
              <a:t>, S., Gamble, R., Fogarty, M., </a:t>
            </a:r>
            <a:r>
              <a:rPr lang="en-US" sz="1400" dirty="0" err="1"/>
              <a:t>Benoît</a:t>
            </a:r>
            <a:r>
              <a:rPr lang="en-US" sz="1400" dirty="0"/>
              <a:t>, H., Essington, T., Fu, C., ... &amp; Link, J. (2012). Assembly rules for aggregate-species production models: simulations in support of management strategy evaluation. </a:t>
            </a:r>
            <a:r>
              <a:rPr lang="en-US" sz="1400" i="1" dirty="0"/>
              <a:t>Marine Ecology Progress Series</a:t>
            </a:r>
            <a:r>
              <a:rPr lang="en-US" sz="1400" dirty="0"/>
              <a:t>, </a:t>
            </a:r>
            <a:r>
              <a:rPr lang="en-US" sz="1400" i="1" dirty="0"/>
              <a:t>459</a:t>
            </a:r>
            <a:r>
              <a:rPr lang="en-US" sz="1400" dirty="0"/>
              <a:t>, 275-292.</a:t>
            </a:r>
          </a:p>
        </p:txBody>
      </p:sp>
    </p:spTree>
    <p:extLst>
      <p:ext uri="{BB962C8B-B14F-4D97-AF65-F5344CB8AC3E}">
        <p14:creationId xmlns:p14="http://schemas.microsoft.com/office/powerpoint/2010/main" val="1800604490"/>
      </p:ext>
    </p:extLst>
  </p:cSld>
  <p:clrMapOvr>
    <a:masterClrMapping/>
  </p:clrMapOvr>
</p:sld>
</file>

<file path=ppt/theme/theme1.xml><?xml version="1.0" encoding="utf-8"?>
<a:theme xmlns:a="http://schemas.openxmlformats.org/drawingml/2006/main" name="noaa_fisheries_presentation_template_final">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noaa_fisheries_presentation_template_final</Template>
  <TotalTime>4756</TotalTime>
  <Words>2770</Words>
  <Application>Microsoft Macintosh PowerPoint</Application>
  <PresentationFormat>On-screen Show (4:3)</PresentationFormat>
  <Paragraphs>405</Paragraphs>
  <Slides>56</Slides>
  <Notes>4</Notes>
  <HiddenSlides>1</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56</vt:i4>
      </vt:variant>
    </vt:vector>
  </HeadingPairs>
  <TitlesOfParts>
    <vt:vector size="61" baseType="lpstr">
      <vt:lpstr>noaa_fisheries_presentation_template_final</vt:lpstr>
      <vt:lpstr>NOAA Divider Slides</vt:lpstr>
      <vt:lpstr>NOAA Title Options</vt:lpstr>
      <vt:lpstr>GFAY_Custom</vt:lpstr>
      <vt:lpstr>Equation</vt:lpstr>
      <vt:lpstr>MAR 530: Ecosystem Based Fisheries Management</vt:lpstr>
      <vt:lpstr>Last Time…</vt:lpstr>
      <vt:lpstr>Today’s Outline</vt:lpstr>
      <vt:lpstr>One Main Theme Throughout Course</vt:lpstr>
      <vt:lpstr>Simplified Schedule</vt:lpstr>
      <vt:lpstr>Major ecological models used in fisheries</vt:lpstr>
      <vt:lpstr>PowerPoint Presentation</vt:lpstr>
      <vt:lpstr>PowerPoint Presentation</vt:lpstr>
      <vt:lpstr>Aggregate Biomass Models in Fisheries</vt:lpstr>
      <vt:lpstr>Biomass Tradeoffs</vt:lpstr>
      <vt:lpstr>Biomass Tradeoffs</vt:lpstr>
      <vt:lpstr>Aggregate surplus production models</vt:lpstr>
      <vt:lpstr>PowerPoint Presentation</vt:lpstr>
      <vt:lpstr>What is the appropriate level of aggregation?</vt:lpstr>
      <vt:lpstr>Different Aggregation Results</vt:lpstr>
      <vt:lpstr>Major ecological models used in fisheries</vt:lpstr>
      <vt:lpstr>There are many examples of implemented ecosystem models worldwide</vt:lpstr>
      <vt:lpstr>Ecosystem modeling approaches (Plagányi 2007)</vt:lpstr>
      <vt:lpstr>End-to-end model types (Fulton 2010)</vt:lpstr>
      <vt:lpstr>Biophysical Models in Fisheries</vt:lpstr>
      <vt:lpstr>Larval Fish Trophodynamic Model</vt:lpstr>
      <vt:lpstr>Food web models in Fisheries</vt:lpstr>
      <vt:lpstr>Food web, energy budget, network models</vt:lpstr>
      <vt:lpstr>Size spectra models</vt:lpstr>
      <vt:lpstr>How does abundance scale with body size in coupled size‐structured food webs?</vt:lpstr>
      <vt:lpstr>PowerPoint Presentation</vt:lpstr>
      <vt:lpstr>Biogeochemical models in fisheries</vt:lpstr>
      <vt:lpstr>PowerPoint Presentation</vt:lpstr>
      <vt:lpstr>Whole-of-system models in fisheries</vt:lpstr>
      <vt:lpstr>PowerPoint Presentation</vt:lpstr>
      <vt:lpstr>PowerPoint Presentation</vt:lpstr>
      <vt:lpstr>Atlantis Northeast US</vt:lpstr>
      <vt:lpstr>Atlantis NEUS – Fisheries Management</vt:lpstr>
      <vt:lpstr>InVitro (Agent-based model)</vt:lpstr>
      <vt:lpstr>PowerPoint Presentation</vt:lpstr>
      <vt:lpstr>End-to-end models</vt:lpstr>
      <vt:lpstr>Qualitative models (e.g. loop analysis)</vt:lpstr>
      <vt:lpstr>PowerPoint Presentation</vt:lpstr>
      <vt:lpstr>Evaluate scenarios by indicating direction of expected change</vt:lpstr>
      <vt:lpstr>(Some) uses of ecosystem models</vt:lpstr>
      <vt:lpstr>How do ecosystem components affect mortality of target species?</vt:lpstr>
      <vt:lpstr>PowerPoint Presentation</vt:lpstr>
      <vt:lpstr>Structure and function: How is energy from one group used within the ecosystem?</vt:lpstr>
      <vt:lpstr>Structure and function: role of forage fish</vt:lpstr>
      <vt:lpstr>PowerPoint Presentation</vt:lpstr>
      <vt:lpstr>PowerPoint Presentation</vt:lpstr>
      <vt:lpstr>Handling uncertainty in ecosystem models</vt:lpstr>
      <vt:lpstr>Addressing parameter uncertainty Monte Carlo simulations of possible ecosystems Viable systems showed robustness in ecosystem structure</vt:lpstr>
      <vt:lpstr>Handling uncertainty in ecosystem models</vt:lpstr>
      <vt:lpstr>PowerPoint Presentation</vt:lpstr>
      <vt:lpstr>Best practices in model development (FAO 2007, Fulton 2010)</vt:lpstr>
      <vt:lpstr>Weaknesses of approach</vt:lpstr>
      <vt:lpstr>Key takeaways</vt:lpstr>
      <vt:lpstr>What do we need?</vt:lpstr>
      <vt:lpstr>Doing EBFM </vt:lpstr>
      <vt:lpstr>What’s Next?</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 </dc:subject>
  <dc:creator>Gavin Fay</dc:creator>
  <cp:keywords/>
  <dc:description/>
  <cp:lastModifiedBy>Gavin Fay</cp:lastModifiedBy>
  <cp:revision>401</cp:revision>
  <dcterms:created xsi:type="dcterms:W3CDTF">2014-06-04T00:44:42Z</dcterms:created>
  <dcterms:modified xsi:type="dcterms:W3CDTF">2015-03-27T13:45:52Z</dcterms:modified>
  <cp:category/>
</cp:coreProperties>
</file>